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711" r:id="rId2"/>
    <p:sldMasterId id="2147483684" r:id="rId3"/>
    <p:sldMasterId id="2147483706" r:id="rId4"/>
  </p:sldMasterIdLst>
  <p:notesMasterIdLst>
    <p:notesMasterId r:id="rId51"/>
  </p:notesMasterIdLst>
  <p:handoutMasterIdLst>
    <p:handoutMasterId r:id="rId52"/>
  </p:handoutMasterIdLst>
  <p:sldIdLst>
    <p:sldId id="261" r:id="rId5"/>
    <p:sldId id="317" r:id="rId6"/>
    <p:sldId id="357" r:id="rId7"/>
    <p:sldId id="318" r:id="rId8"/>
    <p:sldId id="319" r:id="rId9"/>
    <p:sldId id="363" r:id="rId10"/>
    <p:sldId id="321" r:id="rId11"/>
    <p:sldId id="322" r:id="rId12"/>
    <p:sldId id="323" r:id="rId13"/>
    <p:sldId id="324" r:id="rId14"/>
    <p:sldId id="325" r:id="rId15"/>
    <p:sldId id="326" r:id="rId16"/>
    <p:sldId id="327" r:id="rId17"/>
    <p:sldId id="329" r:id="rId18"/>
    <p:sldId id="330" r:id="rId19"/>
    <p:sldId id="328" r:id="rId20"/>
    <p:sldId id="331" r:id="rId21"/>
    <p:sldId id="332" r:id="rId22"/>
    <p:sldId id="333" r:id="rId23"/>
    <p:sldId id="334" r:id="rId24"/>
    <p:sldId id="335" r:id="rId25"/>
    <p:sldId id="336" r:id="rId26"/>
    <p:sldId id="337" r:id="rId27"/>
    <p:sldId id="338" r:id="rId28"/>
    <p:sldId id="339" r:id="rId29"/>
    <p:sldId id="340" r:id="rId30"/>
    <p:sldId id="366" r:id="rId31"/>
    <p:sldId id="354" r:id="rId32"/>
    <p:sldId id="341" r:id="rId33"/>
    <p:sldId id="364" r:id="rId34"/>
    <p:sldId id="343" r:id="rId35"/>
    <p:sldId id="344" r:id="rId36"/>
    <p:sldId id="345" r:id="rId37"/>
    <p:sldId id="346" r:id="rId38"/>
    <p:sldId id="347" r:id="rId39"/>
    <p:sldId id="348" r:id="rId40"/>
    <p:sldId id="349" r:id="rId41"/>
    <p:sldId id="350" r:id="rId42"/>
    <p:sldId id="351" r:id="rId43"/>
    <p:sldId id="353" r:id="rId44"/>
    <p:sldId id="358" r:id="rId45"/>
    <p:sldId id="359" r:id="rId46"/>
    <p:sldId id="360" r:id="rId47"/>
    <p:sldId id="361" r:id="rId48"/>
    <p:sldId id="362" r:id="rId49"/>
    <p:sldId id="352"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1D1DF9-63FF-4DA3-907E-C1F758FF5737}">
          <p14:sldIdLst/>
        </p14:section>
        <p14:section name="Default Section" id="{10162769-8802-4610-86E5-AB8E08C99D33}">
          <p14:sldIdLst>
            <p14:sldId id="261"/>
            <p14:sldId id="317"/>
            <p14:sldId id="357"/>
            <p14:sldId id="318"/>
            <p14:sldId id="319"/>
            <p14:sldId id="363"/>
            <p14:sldId id="321"/>
            <p14:sldId id="322"/>
            <p14:sldId id="323"/>
            <p14:sldId id="324"/>
            <p14:sldId id="325"/>
            <p14:sldId id="326"/>
            <p14:sldId id="327"/>
            <p14:sldId id="329"/>
            <p14:sldId id="330"/>
            <p14:sldId id="328"/>
            <p14:sldId id="331"/>
            <p14:sldId id="332"/>
            <p14:sldId id="333"/>
            <p14:sldId id="334"/>
            <p14:sldId id="335"/>
            <p14:sldId id="336"/>
            <p14:sldId id="337"/>
            <p14:sldId id="338"/>
            <p14:sldId id="339"/>
            <p14:sldId id="340"/>
            <p14:sldId id="366"/>
            <p14:sldId id="354"/>
            <p14:sldId id="341"/>
            <p14:sldId id="364"/>
            <p14:sldId id="343"/>
            <p14:sldId id="344"/>
            <p14:sldId id="345"/>
            <p14:sldId id="346"/>
            <p14:sldId id="347"/>
            <p14:sldId id="348"/>
            <p14:sldId id="349"/>
            <p14:sldId id="350"/>
            <p14:sldId id="351"/>
            <p14:sldId id="353"/>
            <p14:sldId id="358"/>
            <p14:sldId id="359"/>
            <p14:sldId id="360"/>
            <p14:sldId id="361"/>
            <p14:sldId id="362"/>
            <p14:sldId id="352"/>
          </p14:sldIdLst>
        </p14:section>
      </p14:sectionLst>
    </p:ext>
    <p:ext uri="{EFAFB233-063F-42B5-8137-9DF3F51BA10A}">
      <p15:sldGuideLst xmlns:p15="http://schemas.microsoft.com/office/powerpoint/2012/main" xmlns="">
        <p15:guide id="1" orient="horz" pos="4037">
          <p15:clr>
            <a:srgbClr val="A4A3A4"/>
          </p15:clr>
        </p15:guide>
        <p15:guide id="2" pos="457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4" autoAdjust="0"/>
    <p:restoredTop sz="89087" autoAdjust="0"/>
  </p:normalViewPr>
  <p:slideViewPr>
    <p:cSldViewPr snapToGrid="0" showGuides="1">
      <p:cViewPr varScale="1">
        <p:scale>
          <a:sx n="90" d="100"/>
          <a:sy n="90" d="100"/>
        </p:scale>
        <p:origin x="-564" y="-102"/>
      </p:cViewPr>
      <p:guideLst>
        <p:guide orient="horz" pos="4037"/>
        <p:guide pos="4578"/>
      </p:guideLst>
    </p:cSldViewPr>
  </p:slideViewPr>
  <p:notesTextViewPr>
    <p:cViewPr>
      <p:scale>
        <a:sx n="1" d="1"/>
        <a:sy n="1" d="1"/>
      </p:scale>
      <p:origin x="0" y="0"/>
    </p:cViewPr>
  </p:notesTextViewPr>
  <p:sorterViewPr>
    <p:cViewPr>
      <p:scale>
        <a:sx n="100" d="100"/>
        <a:sy n="100" d="100"/>
      </p:scale>
      <p:origin x="0" y="174"/>
    </p:cViewPr>
  </p:sorterViewPr>
  <p:notesViewPr>
    <p:cSldViewPr snapToGrid="0" showGuides="1">
      <p:cViewPr varScale="1">
        <p:scale>
          <a:sx n="94" d="100"/>
          <a:sy n="94" d="100"/>
        </p:scale>
        <p:origin x="-325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910273" y="9430306"/>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0" y="9428583"/>
            <a:ext cx="785509" cy="496332"/>
          </a:xfrm>
          <a:prstGeom prst="rect">
            <a:avLst/>
          </a:prstGeom>
        </p:spPr>
        <p:txBody>
          <a:bodyPr vert="horz" lIns="91440" tIns="45720" rIns="91440" bIns="45720" rtlCol="0" anchor="b"/>
          <a:lstStyle>
            <a:lvl1pPr algn="r">
              <a:defRPr sz="1200"/>
            </a:lvl1pPr>
          </a:lstStyle>
          <a:p>
            <a:pPr algn="l"/>
            <a:fld id="{2B9FF7B1-CCFB-4FFE-978D-4BF0B25E11E6}" type="slidenum">
              <a:rPr lang="en-AU" smtClean="0"/>
              <a:pPr algn="l"/>
              <a:t>‹#›</a:t>
            </a:fld>
            <a:endParaRPr lang="en-AU" dirty="0"/>
          </a:p>
        </p:txBody>
      </p:sp>
      <p:sp>
        <p:nvSpPr>
          <p:cNvPr id="6" name="Freeform 5"/>
          <p:cNvSpPr>
            <a:spLocks noChangeAspect="1"/>
          </p:cNvSpPr>
          <p:nvPr/>
        </p:nvSpPr>
        <p:spPr>
          <a:xfrm>
            <a:off x="4763882" y="9332603"/>
            <a:ext cx="2033793" cy="594035"/>
          </a:xfrm>
          <a:custGeom>
            <a:avLst/>
            <a:gdLst>
              <a:gd name="connsiteX0" fmla="*/ 226219 w 1845469"/>
              <a:gd name="connsiteY0" fmla="*/ 464343 h 464343"/>
              <a:gd name="connsiteX1" fmla="*/ 1845469 w 1845469"/>
              <a:gd name="connsiteY1" fmla="*/ 464343 h 464343"/>
              <a:gd name="connsiteX2" fmla="*/ 1845469 w 1845469"/>
              <a:gd name="connsiteY2" fmla="*/ 0 h 464343"/>
              <a:gd name="connsiteX3" fmla="*/ 0 w 1845469"/>
              <a:gd name="connsiteY3" fmla="*/ 0 h 464343"/>
              <a:gd name="connsiteX4" fmla="*/ 226219 w 1845469"/>
              <a:gd name="connsiteY4" fmla="*/ 464343 h 464343"/>
              <a:gd name="connsiteX0" fmla="*/ 226219 w 1845469"/>
              <a:gd name="connsiteY0" fmla="*/ 464343 h 464343"/>
              <a:gd name="connsiteX1" fmla="*/ 1845469 w 1845469"/>
              <a:gd name="connsiteY1" fmla="*/ 464343 h 464343"/>
              <a:gd name="connsiteX2" fmla="*/ 1740694 w 1845469"/>
              <a:gd name="connsiteY2" fmla="*/ 0 h 464343"/>
              <a:gd name="connsiteX3" fmla="*/ 0 w 1845469"/>
              <a:gd name="connsiteY3" fmla="*/ 0 h 464343"/>
              <a:gd name="connsiteX4" fmla="*/ 226219 w 1845469"/>
              <a:gd name="connsiteY4" fmla="*/ 464343 h 464343"/>
              <a:gd name="connsiteX0" fmla="*/ 226219 w 1740694"/>
              <a:gd name="connsiteY0" fmla="*/ 464343 h 464343"/>
              <a:gd name="connsiteX1" fmla="*/ 1735931 w 1740694"/>
              <a:gd name="connsiteY1" fmla="*/ 464343 h 464343"/>
              <a:gd name="connsiteX2" fmla="*/ 1740694 w 1740694"/>
              <a:gd name="connsiteY2" fmla="*/ 0 h 464343"/>
              <a:gd name="connsiteX3" fmla="*/ 0 w 1740694"/>
              <a:gd name="connsiteY3" fmla="*/ 0 h 464343"/>
              <a:gd name="connsiteX4" fmla="*/ 226219 w 1740694"/>
              <a:gd name="connsiteY4" fmla="*/ 464343 h 464343"/>
              <a:gd name="connsiteX0" fmla="*/ 226219 w 1740694"/>
              <a:gd name="connsiteY0" fmla="*/ 464343 h 464343"/>
              <a:gd name="connsiteX1" fmla="*/ 1735931 w 1740694"/>
              <a:gd name="connsiteY1" fmla="*/ 464343 h 464343"/>
              <a:gd name="connsiteX2" fmla="*/ 1740694 w 1740694"/>
              <a:gd name="connsiteY2" fmla="*/ 0 h 464343"/>
              <a:gd name="connsiteX3" fmla="*/ 0 w 1740694"/>
              <a:gd name="connsiteY3" fmla="*/ 0 h 464343"/>
              <a:gd name="connsiteX4" fmla="*/ 226219 w 1740694"/>
              <a:gd name="connsiteY4" fmla="*/ 464343 h 464343"/>
              <a:gd name="connsiteX0" fmla="*/ 226219 w 1743363"/>
              <a:gd name="connsiteY0" fmla="*/ 464343 h 464343"/>
              <a:gd name="connsiteX1" fmla="*/ 1743075 w 1743363"/>
              <a:gd name="connsiteY1" fmla="*/ 464343 h 464343"/>
              <a:gd name="connsiteX2" fmla="*/ 1740694 w 1743363"/>
              <a:gd name="connsiteY2" fmla="*/ 0 h 464343"/>
              <a:gd name="connsiteX3" fmla="*/ 0 w 1743363"/>
              <a:gd name="connsiteY3" fmla="*/ 0 h 464343"/>
              <a:gd name="connsiteX4" fmla="*/ 226219 w 1743363"/>
              <a:gd name="connsiteY4" fmla="*/ 464343 h 464343"/>
              <a:gd name="connsiteX0" fmla="*/ 226219 w 1741152"/>
              <a:gd name="connsiteY0" fmla="*/ 464343 h 464343"/>
              <a:gd name="connsiteX1" fmla="*/ 1740694 w 1741152"/>
              <a:gd name="connsiteY1" fmla="*/ 464343 h 464343"/>
              <a:gd name="connsiteX2" fmla="*/ 1740694 w 1741152"/>
              <a:gd name="connsiteY2" fmla="*/ 0 h 464343"/>
              <a:gd name="connsiteX3" fmla="*/ 0 w 1741152"/>
              <a:gd name="connsiteY3" fmla="*/ 0 h 464343"/>
              <a:gd name="connsiteX4" fmla="*/ 226219 w 1741152"/>
              <a:gd name="connsiteY4" fmla="*/ 464343 h 46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52" h="464343">
                <a:moveTo>
                  <a:pt x="226219" y="464343"/>
                </a:moveTo>
                <a:lnTo>
                  <a:pt x="1740694" y="464343"/>
                </a:lnTo>
                <a:cubicBezTo>
                  <a:pt x="1742282" y="309562"/>
                  <a:pt x="1739106" y="154781"/>
                  <a:pt x="1740694" y="0"/>
                </a:cubicBezTo>
                <a:lnTo>
                  <a:pt x="0" y="0"/>
                </a:lnTo>
                <a:lnTo>
                  <a:pt x="226219" y="464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674" y="9434214"/>
            <a:ext cx="1195506" cy="390813"/>
          </a:xfrm>
          <a:prstGeom prst="rect">
            <a:avLst/>
          </a:prstGeom>
        </p:spPr>
      </p:pic>
      <p:grpSp>
        <p:nvGrpSpPr>
          <p:cNvPr id="9" name="Group 8"/>
          <p:cNvGrpSpPr>
            <a:grpSpLocks noChangeAspect="1"/>
          </p:cNvGrpSpPr>
          <p:nvPr/>
        </p:nvGrpSpPr>
        <p:grpSpPr>
          <a:xfrm>
            <a:off x="-9947" y="0"/>
            <a:ext cx="3279113" cy="468975"/>
            <a:chOff x="1785330" y="3437540"/>
            <a:chExt cx="11786978" cy="1539192"/>
          </a:xfrm>
        </p:grpSpPr>
        <p:sp>
          <p:nvSpPr>
            <p:cNvPr id="10" name="Freeform 9"/>
            <p:cNvSpPr/>
            <p:nvPr userDrawn="1"/>
          </p:nvSpPr>
          <p:spPr>
            <a:xfrm>
              <a:off x="1785353" y="3440241"/>
              <a:ext cx="11786955" cy="1536491"/>
            </a:xfrm>
            <a:custGeom>
              <a:avLst/>
              <a:gdLst>
                <a:gd name="connsiteX0" fmla="*/ 0 w 3362325"/>
                <a:gd name="connsiteY0" fmla="*/ 0 h 433387"/>
                <a:gd name="connsiteX1" fmla="*/ 3362325 w 3362325"/>
                <a:gd name="connsiteY1" fmla="*/ 0 h 433387"/>
                <a:gd name="connsiteX2" fmla="*/ 3143250 w 3362325"/>
                <a:gd name="connsiteY2" fmla="*/ 433387 h 433387"/>
                <a:gd name="connsiteX3" fmla="*/ 4763 w 3362325"/>
                <a:gd name="connsiteY3" fmla="*/ 433387 h 433387"/>
                <a:gd name="connsiteX4" fmla="*/ 0 w 3362325"/>
                <a:gd name="connsiteY4" fmla="*/ 0 h 433387"/>
                <a:gd name="connsiteX0" fmla="*/ 0 w 3362325"/>
                <a:gd name="connsiteY0" fmla="*/ 0 h 433387"/>
                <a:gd name="connsiteX1" fmla="*/ 3362325 w 3362325"/>
                <a:gd name="connsiteY1" fmla="*/ 0 h 433387"/>
                <a:gd name="connsiteX2" fmla="*/ 3143250 w 3362325"/>
                <a:gd name="connsiteY2" fmla="*/ 433387 h 433387"/>
                <a:gd name="connsiteX3" fmla="*/ 42863 w 3362325"/>
                <a:gd name="connsiteY3" fmla="*/ 428625 h 433387"/>
                <a:gd name="connsiteX4" fmla="*/ 0 w 3362325"/>
                <a:gd name="connsiteY4" fmla="*/ 0 h 433387"/>
                <a:gd name="connsiteX0" fmla="*/ 2670 w 3319751"/>
                <a:gd name="connsiteY0" fmla="*/ 0 h 435769"/>
                <a:gd name="connsiteX1" fmla="*/ 3319751 w 3319751"/>
                <a:gd name="connsiteY1" fmla="*/ 2382 h 435769"/>
                <a:gd name="connsiteX2" fmla="*/ 3100676 w 3319751"/>
                <a:gd name="connsiteY2" fmla="*/ 435769 h 435769"/>
                <a:gd name="connsiteX3" fmla="*/ 289 w 3319751"/>
                <a:gd name="connsiteY3" fmla="*/ 431007 h 435769"/>
                <a:gd name="connsiteX4" fmla="*/ 2670 w 3319751"/>
                <a:gd name="connsiteY4" fmla="*/ 0 h 435769"/>
                <a:gd name="connsiteX0" fmla="*/ 0 w 3317081"/>
                <a:gd name="connsiteY0" fmla="*/ 0 h 435769"/>
                <a:gd name="connsiteX1" fmla="*/ 3317081 w 3317081"/>
                <a:gd name="connsiteY1" fmla="*/ 2382 h 435769"/>
                <a:gd name="connsiteX2" fmla="*/ 3098006 w 3317081"/>
                <a:gd name="connsiteY2" fmla="*/ 435769 h 435769"/>
                <a:gd name="connsiteX3" fmla="*/ 4762 w 3317081"/>
                <a:gd name="connsiteY3" fmla="*/ 431007 h 435769"/>
                <a:gd name="connsiteX4" fmla="*/ 0 w 3317081"/>
                <a:gd name="connsiteY4" fmla="*/ 0 h 435769"/>
                <a:gd name="connsiteX0" fmla="*/ 0 w 3317081"/>
                <a:gd name="connsiteY0" fmla="*/ 0 h 435769"/>
                <a:gd name="connsiteX1" fmla="*/ 3317081 w 3317081"/>
                <a:gd name="connsiteY1" fmla="*/ 2382 h 435769"/>
                <a:gd name="connsiteX2" fmla="*/ 3112294 w 3317081"/>
                <a:gd name="connsiteY2" fmla="*/ 435769 h 435769"/>
                <a:gd name="connsiteX3" fmla="*/ 4762 w 3317081"/>
                <a:gd name="connsiteY3" fmla="*/ 431007 h 435769"/>
                <a:gd name="connsiteX4" fmla="*/ 0 w 3317081"/>
                <a:gd name="connsiteY4" fmla="*/ 0 h 435769"/>
                <a:gd name="connsiteX0" fmla="*/ 0 w 3317081"/>
                <a:gd name="connsiteY0" fmla="*/ 0 h 442913"/>
                <a:gd name="connsiteX1" fmla="*/ 3317081 w 3317081"/>
                <a:gd name="connsiteY1" fmla="*/ 2382 h 442913"/>
                <a:gd name="connsiteX2" fmla="*/ 3112294 w 3317081"/>
                <a:gd name="connsiteY2" fmla="*/ 435769 h 442913"/>
                <a:gd name="connsiteX3" fmla="*/ 2381 w 3317081"/>
                <a:gd name="connsiteY3" fmla="*/ 442913 h 442913"/>
                <a:gd name="connsiteX4" fmla="*/ 0 w 3317081"/>
                <a:gd name="connsiteY4" fmla="*/ 0 h 442913"/>
                <a:gd name="connsiteX0" fmla="*/ 4974 w 3322055"/>
                <a:gd name="connsiteY0" fmla="*/ 0 h 438151"/>
                <a:gd name="connsiteX1" fmla="*/ 3322055 w 3322055"/>
                <a:gd name="connsiteY1" fmla="*/ 2382 h 438151"/>
                <a:gd name="connsiteX2" fmla="*/ 3117268 w 3322055"/>
                <a:gd name="connsiteY2" fmla="*/ 435769 h 438151"/>
                <a:gd name="connsiteX3" fmla="*/ 211 w 3322055"/>
                <a:gd name="connsiteY3" fmla="*/ 438151 h 438151"/>
                <a:gd name="connsiteX4" fmla="*/ 4974 w 3322055"/>
                <a:gd name="connsiteY4" fmla="*/ 0 h 438151"/>
                <a:gd name="connsiteX0" fmla="*/ 4974 w 3322055"/>
                <a:gd name="connsiteY0" fmla="*/ 0 h 438151"/>
                <a:gd name="connsiteX1" fmla="*/ 3322055 w 3322055"/>
                <a:gd name="connsiteY1" fmla="*/ 2382 h 438151"/>
                <a:gd name="connsiteX2" fmla="*/ 3117268 w 3322055"/>
                <a:gd name="connsiteY2" fmla="*/ 435769 h 438151"/>
                <a:gd name="connsiteX3" fmla="*/ 211 w 3322055"/>
                <a:gd name="connsiteY3" fmla="*/ 438151 h 438151"/>
                <a:gd name="connsiteX4" fmla="*/ 4974 w 3322055"/>
                <a:gd name="connsiteY4" fmla="*/ 0 h 438151"/>
                <a:gd name="connsiteX0" fmla="*/ 7311 w 3324392"/>
                <a:gd name="connsiteY0" fmla="*/ 0 h 435770"/>
                <a:gd name="connsiteX1" fmla="*/ 3324392 w 3324392"/>
                <a:gd name="connsiteY1" fmla="*/ 2382 h 435770"/>
                <a:gd name="connsiteX2" fmla="*/ 3119605 w 3324392"/>
                <a:gd name="connsiteY2" fmla="*/ 435769 h 435770"/>
                <a:gd name="connsiteX3" fmla="*/ 166 w 3324392"/>
                <a:gd name="connsiteY3" fmla="*/ 435770 h 435770"/>
                <a:gd name="connsiteX4" fmla="*/ 7311 w 3324392"/>
                <a:gd name="connsiteY4" fmla="*/ 0 h 435770"/>
                <a:gd name="connsiteX0" fmla="*/ 0 w 3326606"/>
                <a:gd name="connsiteY0" fmla="*/ 0 h 433389"/>
                <a:gd name="connsiteX1" fmla="*/ 3326606 w 3326606"/>
                <a:gd name="connsiteY1" fmla="*/ 1 h 433389"/>
                <a:gd name="connsiteX2" fmla="*/ 3121819 w 3326606"/>
                <a:gd name="connsiteY2" fmla="*/ 433388 h 433389"/>
                <a:gd name="connsiteX3" fmla="*/ 2380 w 3326606"/>
                <a:gd name="connsiteY3" fmla="*/ 433389 h 433389"/>
                <a:gd name="connsiteX4" fmla="*/ 0 w 3326606"/>
                <a:gd name="connsiteY4" fmla="*/ 0 h 433389"/>
                <a:gd name="connsiteX0" fmla="*/ 2672 w 3324515"/>
                <a:gd name="connsiteY0" fmla="*/ 0 h 433389"/>
                <a:gd name="connsiteX1" fmla="*/ 3324515 w 3324515"/>
                <a:gd name="connsiteY1" fmla="*/ 1 h 433389"/>
                <a:gd name="connsiteX2" fmla="*/ 3119728 w 3324515"/>
                <a:gd name="connsiteY2" fmla="*/ 433388 h 433389"/>
                <a:gd name="connsiteX3" fmla="*/ 289 w 3324515"/>
                <a:gd name="connsiteY3" fmla="*/ 433389 h 433389"/>
                <a:gd name="connsiteX4" fmla="*/ 2672 w 3324515"/>
                <a:gd name="connsiteY4" fmla="*/ 0 h 433389"/>
                <a:gd name="connsiteX0" fmla="*/ 0 w 3326606"/>
                <a:gd name="connsiteY0" fmla="*/ 7142 h 433388"/>
                <a:gd name="connsiteX1" fmla="*/ 3326606 w 3326606"/>
                <a:gd name="connsiteY1" fmla="*/ 0 h 433388"/>
                <a:gd name="connsiteX2" fmla="*/ 3121819 w 3326606"/>
                <a:gd name="connsiteY2" fmla="*/ 433387 h 433388"/>
                <a:gd name="connsiteX3" fmla="*/ 2380 w 3326606"/>
                <a:gd name="connsiteY3" fmla="*/ 433388 h 433388"/>
                <a:gd name="connsiteX4" fmla="*/ 0 w 3326606"/>
                <a:gd name="connsiteY4" fmla="*/ 7142 h 433388"/>
                <a:gd name="connsiteX0" fmla="*/ 461 w 3324685"/>
                <a:gd name="connsiteY0" fmla="*/ 0 h 433390"/>
                <a:gd name="connsiteX1" fmla="*/ 3324685 w 3324685"/>
                <a:gd name="connsiteY1" fmla="*/ 2 h 433390"/>
                <a:gd name="connsiteX2" fmla="*/ 3119898 w 3324685"/>
                <a:gd name="connsiteY2" fmla="*/ 433389 h 433390"/>
                <a:gd name="connsiteX3" fmla="*/ 459 w 3324685"/>
                <a:gd name="connsiteY3" fmla="*/ 433390 h 433390"/>
                <a:gd name="connsiteX4" fmla="*/ 461 w 3324685"/>
                <a:gd name="connsiteY4" fmla="*/ 0 h 4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685" h="433390">
                  <a:moveTo>
                    <a:pt x="461" y="0"/>
                  </a:moveTo>
                  <a:lnTo>
                    <a:pt x="3324685" y="2"/>
                  </a:lnTo>
                  <a:lnTo>
                    <a:pt x="3119898" y="433389"/>
                  </a:lnTo>
                  <a:lnTo>
                    <a:pt x="459" y="433390"/>
                  </a:lnTo>
                  <a:cubicBezTo>
                    <a:pt x="-1129" y="288928"/>
                    <a:pt x="2049" y="144462"/>
                    <a:pt x="4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1" name="Group 10"/>
            <p:cNvGrpSpPr/>
            <p:nvPr userDrawn="1"/>
          </p:nvGrpSpPr>
          <p:grpSpPr>
            <a:xfrm>
              <a:off x="1785330" y="3437540"/>
              <a:ext cx="2844291" cy="1539192"/>
              <a:chOff x="1785330" y="3437540"/>
              <a:chExt cx="2844291" cy="1539192"/>
            </a:xfrm>
          </p:grpSpPr>
          <p:sp>
            <p:nvSpPr>
              <p:cNvPr id="12" name="Freeform 11"/>
              <p:cNvSpPr/>
              <p:nvPr userDrawn="1"/>
            </p:nvSpPr>
            <p:spPr>
              <a:xfrm>
                <a:off x="1785330" y="3437540"/>
                <a:ext cx="2366021" cy="1539192"/>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 name="connsiteX0" fmla="*/ 0 w 3069276"/>
                  <a:gd name="connsiteY0" fmla="*/ 0 h 6631187"/>
                  <a:gd name="connsiteX1" fmla="*/ 3069276 w 3069276"/>
                  <a:gd name="connsiteY1" fmla="*/ 6631187 h 6631187"/>
                  <a:gd name="connsiteX2" fmla="*/ 120336 w 3069276"/>
                  <a:gd name="connsiteY2" fmla="*/ 6631187 h 6631187"/>
                  <a:gd name="connsiteX3" fmla="*/ 0 w 3069276"/>
                  <a:gd name="connsiteY3" fmla="*/ 0 h 6631187"/>
                  <a:gd name="connsiteX0" fmla="*/ 37882 w 3107158"/>
                  <a:gd name="connsiteY0" fmla="*/ 0 h 6631187"/>
                  <a:gd name="connsiteX1" fmla="*/ 3107158 w 3107158"/>
                  <a:gd name="connsiteY1" fmla="*/ 6631187 h 6631187"/>
                  <a:gd name="connsiteX2" fmla="*/ 158218 w 3107158"/>
                  <a:gd name="connsiteY2" fmla="*/ 6631187 h 6631187"/>
                  <a:gd name="connsiteX3" fmla="*/ 0 w 3107158"/>
                  <a:gd name="connsiteY3" fmla="*/ 2639020 h 6631187"/>
                  <a:gd name="connsiteX4" fmla="*/ 37882 w 3107158"/>
                  <a:gd name="connsiteY4" fmla="*/ 0 h 6631187"/>
                  <a:gd name="connsiteX0" fmla="*/ 2104261 w 5173537"/>
                  <a:gd name="connsiteY0" fmla="*/ 0 h 6631187"/>
                  <a:gd name="connsiteX1" fmla="*/ 5173537 w 5173537"/>
                  <a:gd name="connsiteY1" fmla="*/ 6631187 h 6631187"/>
                  <a:gd name="connsiteX2" fmla="*/ 2224597 w 5173537"/>
                  <a:gd name="connsiteY2" fmla="*/ 6631187 h 6631187"/>
                  <a:gd name="connsiteX3" fmla="*/ 0 w 5173537"/>
                  <a:gd name="connsiteY3" fmla="*/ 9072 h 6631187"/>
                  <a:gd name="connsiteX4" fmla="*/ 2104261 w 5173537"/>
                  <a:gd name="connsiteY4" fmla="*/ 0 h 6631187"/>
                  <a:gd name="connsiteX0" fmla="*/ 2104261 w 5173537"/>
                  <a:gd name="connsiteY0" fmla="*/ 0 h 6631187"/>
                  <a:gd name="connsiteX1" fmla="*/ 5173537 w 5173537"/>
                  <a:gd name="connsiteY1" fmla="*/ 6631187 h 6631187"/>
                  <a:gd name="connsiteX2" fmla="*/ 2224597 w 5173537"/>
                  <a:gd name="connsiteY2" fmla="*/ 6631187 h 6631187"/>
                  <a:gd name="connsiteX3" fmla="*/ 1728262 w 5173537"/>
                  <a:gd name="connsiteY3" fmla="*/ 5381683 h 6631187"/>
                  <a:gd name="connsiteX4" fmla="*/ 0 w 5173537"/>
                  <a:gd name="connsiteY4" fmla="*/ 9072 h 6631187"/>
                  <a:gd name="connsiteX5" fmla="*/ 2104261 w 5173537"/>
                  <a:gd name="connsiteY5" fmla="*/ 0 h 6631187"/>
                  <a:gd name="connsiteX0" fmla="*/ 2104261 w 5173537"/>
                  <a:gd name="connsiteY0" fmla="*/ 0 h 6659082"/>
                  <a:gd name="connsiteX1" fmla="*/ 5173537 w 5173537"/>
                  <a:gd name="connsiteY1" fmla="*/ 6631187 h 6659082"/>
                  <a:gd name="connsiteX2" fmla="*/ 2224597 w 5173537"/>
                  <a:gd name="connsiteY2" fmla="*/ 6631187 h 6659082"/>
                  <a:gd name="connsiteX3" fmla="*/ 37583 w 5173537"/>
                  <a:gd name="connsiteY3" fmla="*/ 6659082 h 6659082"/>
                  <a:gd name="connsiteX4" fmla="*/ 0 w 5173537"/>
                  <a:gd name="connsiteY4" fmla="*/ 9072 h 6659082"/>
                  <a:gd name="connsiteX5" fmla="*/ 2104261 w 5173537"/>
                  <a:gd name="connsiteY5" fmla="*/ 0 h 6659082"/>
                  <a:gd name="connsiteX0" fmla="*/ 2104261 w 5286237"/>
                  <a:gd name="connsiteY0" fmla="*/ 0 h 6781470"/>
                  <a:gd name="connsiteX1" fmla="*/ 5286237 w 5286237"/>
                  <a:gd name="connsiteY1" fmla="*/ 6781470 h 6781470"/>
                  <a:gd name="connsiteX2" fmla="*/ 2224597 w 5286237"/>
                  <a:gd name="connsiteY2" fmla="*/ 6631187 h 6781470"/>
                  <a:gd name="connsiteX3" fmla="*/ 37583 w 5286237"/>
                  <a:gd name="connsiteY3" fmla="*/ 6659082 h 6781470"/>
                  <a:gd name="connsiteX4" fmla="*/ 0 w 5286237"/>
                  <a:gd name="connsiteY4" fmla="*/ 9072 h 6781470"/>
                  <a:gd name="connsiteX5" fmla="*/ 2104261 w 5286237"/>
                  <a:gd name="connsiteY5" fmla="*/ 0 h 6781470"/>
                  <a:gd name="connsiteX0" fmla="*/ 2104261 w 5286237"/>
                  <a:gd name="connsiteY0" fmla="*/ 0 h 6781470"/>
                  <a:gd name="connsiteX1" fmla="*/ 5286237 w 5286237"/>
                  <a:gd name="connsiteY1" fmla="*/ 6781470 h 6781470"/>
                  <a:gd name="connsiteX2" fmla="*/ 2224597 w 5286237"/>
                  <a:gd name="connsiteY2" fmla="*/ 6631187 h 6781470"/>
                  <a:gd name="connsiteX3" fmla="*/ 16 w 5286237"/>
                  <a:gd name="connsiteY3" fmla="*/ 6734231 h 6781470"/>
                  <a:gd name="connsiteX4" fmla="*/ 0 w 5286237"/>
                  <a:gd name="connsiteY4" fmla="*/ 9072 h 6781470"/>
                  <a:gd name="connsiteX5" fmla="*/ 2104261 w 5286237"/>
                  <a:gd name="connsiteY5" fmla="*/ 0 h 6781470"/>
                  <a:gd name="connsiteX0" fmla="*/ 2104261 w 5286237"/>
                  <a:gd name="connsiteY0" fmla="*/ 0 h 6781470"/>
                  <a:gd name="connsiteX1" fmla="*/ 5286237 w 5286237"/>
                  <a:gd name="connsiteY1" fmla="*/ 6781470 h 6781470"/>
                  <a:gd name="connsiteX2" fmla="*/ 16 w 5286237"/>
                  <a:gd name="connsiteY2" fmla="*/ 6734231 h 6781470"/>
                  <a:gd name="connsiteX3" fmla="*/ 0 w 5286237"/>
                  <a:gd name="connsiteY3" fmla="*/ 9072 h 6781470"/>
                  <a:gd name="connsiteX4" fmla="*/ 2104261 w 5286237"/>
                  <a:gd name="connsiteY4" fmla="*/ 0 h 6781470"/>
                  <a:gd name="connsiteX0" fmla="*/ 2104261 w 5211103"/>
                  <a:gd name="connsiteY0" fmla="*/ 0 h 6734231"/>
                  <a:gd name="connsiteX1" fmla="*/ 5211103 w 5211103"/>
                  <a:gd name="connsiteY1" fmla="*/ 6706336 h 6734231"/>
                  <a:gd name="connsiteX2" fmla="*/ 16 w 5211103"/>
                  <a:gd name="connsiteY2" fmla="*/ 6734231 h 6734231"/>
                  <a:gd name="connsiteX3" fmla="*/ 0 w 5211103"/>
                  <a:gd name="connsiteY3" fmla="*/ 9072 h 6734231"/>
                  <a:gd name="connsiteX4" fmla="*/ 2104261 w 5211103"/>
                  <a:gd name="connsiteY4" fmla="*/ 0 h 6734231"/>
                  <a:gd name="connsiteX0" fmla="*/ 2104261 w 5248503"/>
                  <a:gd name="connsiteY0" fmla="*/ 0 h 6734231"/>
                  <a:gd name="connsiteX1" fmla="*/ 5248503 w 5248503"/>
                  <a:gd name="connsiteY1" fmla="*/ 6706334 h 6734231"/>
                  <a:gd name="connsiteX2" fmla="*/ 16 w 5248503"/>
                  <a:gd name="connsiteY2" fmla="*/ 6734231 h 6734231"/>
                  <a:gd name="connsiteX3" fmla="*/ 0 w 5248503"/>
                  <a:gd name="connsiteY3" fmla="*/ 9072 h 6734231"/>
                  <a:gd name="connsiteX4" fmla="*/ 2104261 w 5248503"/>
                  <a:gd name="connsiteY4" fmla="*/ 0 h 6734231"/>
                  <a:gd name="connsiteX0" fmla="*/ 2104261 w 5285903"/>
                  <a:gd name="connsiteY0" fmla="*/ 0 h 6768673"/>
                  <a:gd name="connsiteX1" fmla="*/ 5285903 w 5285903"/>
                  <a:gd name="connsiteY1" fmla="*/ 6768673 h 6768673"/>
                  <a:gd name="connsiteX2" fmla="*/ 16 w 5285903"/>
                  <a:gd name="connsiteY2" fmla="*/ 6734231 h 6768673"/>
                  <a:gd name="connsiteX3" fmla="*/ 0 w 5285903"/>
                  <a:gd name="connsiteY3" fmla="*/ 9072 h 6768673"/>
                  <a:gd name="connsiteX4" fmla="*/ 2104261 w 5285903"/>
                  <a:gd name="connsiteY4" fmla="*/ 0 h 6768673"/>
                  <a:gd name="connsiteX0" fmla="*/ 2104261 w 5260965"/>
                  <a:gd name="connsiteY0" fmla="*/ 0 h 6768673"/>
                  <a:gd name="connsiteX1" fmla="*/ 5260965 w 5260965"/>
                  <a:gd name="connsiteY1" fmla="*/ 6768673 h 6768673"/>
                  <a:gd name="connsiteX2" fmla="*/ 16 w 5260965"/>
                  <a:gd name="connsiteY2" fmla="*/ 6734231 h 6768673"/>
                  <a:gd name="connsiteX3" fmla="*/ 0 w 5260965"/>
                  <a:gd name="connsiteY3" fmla="*/ 9072 h 6768673"/>
                  <a:gd name="connsiteX4" fmla="*/ 2104261 w 5260965"/>
                  <a:gd name="connsiteY4" fmla="*/ 0 h 6768673"/>
                  <a:gd name="connsiteX0" fmla="*/ 2104261 w 5236032"/>
                  <a:gd name="connsiteY0" fmla="*/ 0 h 6743740"/>
                  <a:gd name="connsiteX1" fmla="*/ 5236032 w 5236032"/>
                  <a:gd name="connsiteY1" fmla="*/ 6743740 h 6743740"/>
                  <a:gd name="connsiteX2" fmla="*/ 16 w 5236032"/>
                  <a:gd name="connsiteY2" fmla="*/ 6734231 h 6743740"/>
                  <a:gd name="connsiteX3" fmla="*/ 0 w 5236032"/>
                  <a:gd name="connsiteY3" fmla="*/ 9072 h 6743740"/>
                  <a:gd name="connsiteX4" fmla="*/ 2104261 w 5236032"/>
                  <a:gd name="connsiteY4" fmla="*/ 0 h 6743740"/>
                  <a:gd name="connsiteX0" fmla="*/ 2104261 w 5273432"/>
                  <a:gd name="connsiteY0" fmla="*/ 0 h 6734232"/>
                  <a:gd name="connsiteX1" fmla="*/ 5273432 w 5273432"/>
                  <a:gd name="connsiteY1" fmla="*/ 6718802 h 6734232"/>
                  <a:gd name="connsiteX2" fmla="*/ 16 w 5273432"/>
                  <a:gd name="connsiteY2" fmla="*/ 6734231 h 6734232"/>
                  <a:gd name="connsiteX3" fmla="*/ 0 w 5273432"/>
                  <a:gd name="connsiteY3" fmla="*/ 9072 h 6734232"/>
                  <a:gd name="connsiteX4" fmla="*/ 2104261 w 5273432"/>
                  <a:gd name="connsiteY4" fmla="*/ 0 h 6734232"/>
                  <a:gd name="connsiteX0" fmla="*/ 2104261 w 5285899"/>
                  <a:gd name="connsiteY0" fmla="*/ 0 h 6743740"/>
                  <a:gd name="connsiteX1" fmla="*/ 5285899 w 5285899"/>
                  <a:gd name="connsiteY1" fmla="*/ 6743740 h 6743740"/>
                  <a:gd name="connsiteX2" fmla="*/ 16 w 5285899"/>
                  <a:gd name="connsiteY2" fmla="*/ 6734231 h 6743740"/>
                  <a:gd name="connsiteX3" fmla="*/ 0 w 5285899"/>
                  <a:gd name="connsiteY3" fmla="*/ 9072 h 6743740"/>
                  <a:gd name="connsiteX4" fmla="*/ 2104261 w 5285899"/>
                  <a:gd name="connsiteY4" fmla="*/ 0 h 6743740"/>
                  <a:gd name="connsiteX0" fmla="*/ 2116712 w 5298350"/>
                  <a:gd name="connsiteY0" fmla="*/ 0 h 6743740"/>
                  <a:gd name="connsiteX1" fmla="*/ 5298350 w 5298350"/>
                  <a:gd name="connsiteY1" fmla="*/ 6743740 h 6743740"/>
                  <a:gd name="connsiteX2" fmla="*/ 0 w 5298350"/>
                  <a:gd name="connsiteY2" fmla="*/ 6734232 h 6743740"/>
                  <a:gd name="connsiteX3" fmla="*/ 12451 w 5298350"/>
                  <a:gd name="connsiteY3" fmla="*/ 9072 h 6743740"/>
                  <a:gd name="connsiteX4" fmla="*/ 2116712 w 5298350"/>
                  <a:gd name="connsiteY4" fmla="*/ 0 h 6743740"/>
                  <a:gd name="connsiteX0" fmla="*/ 2104261 w 5285899"/>
                  <a:gd name="connsiteY0" fmla="*/ 0 h 6759170"/>
                  <a:gd name="connsiteX1" fmla="*/ 5285899 w 5285899"/>
                  <a:gd name="connsiteY1" fmla="*/ 6743740 h 6759170"/>
                  <a:gd name="connsiteX2" fmla="*/ 16 w 5285899"/>
                  <a:gd name="connsiteY2" fmla="*/ 6759170 h 6759170"/>
                  <a:gd name="connsiteX3" fmla="*/ 0 w 5285899"/>
                  <a:gd name="connsiteY3" fmla="*/ 9072 h 6759170"/>
                  <a:gd name="connsiteX4" fmla="*/ 2104261 w 5285899"/>
                  <a:gd name="connsiteY4" fmla="*/ 0 h 6759170"/>
                  <a:gd name="connsiteX0" fmla="*/ 2104261 w 5296378"/>
                  <a:gd name="connsiteY0" fmla="*/ 0 h 6764691"/>
                  <a:gd name="connsiteX1" fmla="*/ 5296378 w 5296378"/>
                  <a:gd name="connsiteY1" fmla="*/ 6764691 h 6764691"/>
                  <a:gd name="connsiteX2" fmla="*/ 16 w 5296378"/>
                  <a:gd name="connsiteY2" fmla="*/ 6759170 h 6764691"/>
                  <a:gd name="connsiteX3" fmla="*/ 0 w 5296378"/>
                  <a:gd name="connsiteY3" fmla="*/ 9072 h 6764691"/>
                  <a:gd name="connsiteX4" fmla="*/ 2104261 w 5296378"/>
                  <a:gd name="connsiteY4" fmla="*/ 0 h 6764691"/>
                  <a:gd name="connsiteX0" fmla="*/ 7195276 w 10387393"/>
                  <a:gd name="connsiteY0" fmla="*/ 11882 h 6776573"/>
                  <a:gd name="connsiteX1" fmla="*/ 10387393 w 10387393"/>
                  <a:gd name="connsiteY1" fmla="*/ 6776573 h 6776573"/>
                  <a:gd name="connsiteX2" fmla="*/ 5091031 w 10387393"/>
                  <a:gd name="connsiteY2" fmla="*/ 6771052 h 6776573"/>
                  <a:gd name="connsiteX3" fmla="*/ 0 w 10387393"/>
                  <a:gd name="connsiteY3" fmla="*/ 0 h 6776573"/>
                  <a:gd name="connsiteX4" fmla="*/ 7195276 w 10387393"/>
                  <a:gd name="connsiteY4" fmla="*/ 11882 h 6776573"/>
                  <a:gd name="connsiteX0" fmla="*/ 7195276 w 10387393"/>
                  <a:gd name="connsiteY0" fmla="*/ 11882 h 6776573"/>
                  <a:gd name="connsiteX1" fmla="*/ 10387393 w 10387393"/>
                  <a:gd name="connsiteY1" fmla="*/ 6776573 h 6776573"/>
                  <a:gd name="connsiteX2" fmla="*/ 5091031 w 10387393"/>
                  <a:gd name="connsiteY2" fmla="*/ 6771052 h 6776573"/>
                  <a:gd name="connsiteX3" fmla="*/ 0 w 10387393"/>
                  <a:gd name="connsiteY3" fmla="*/ 0 h 6776573"/>
                  <a:gd name="connsiteX4" fmla="*/ 7195276 w 10387393"/>
                  <a:gd name="connsiteY4" fmla="*/ 11882 h 6776573"/>
                  <a:gd name="connsiteX0" fmla="*/ 7216207 w 10408324"/>
                  <a:gd name="connsiteY0" fmla="*/ 11882 h 6776573"/>
                  <a:gd name="connsiteX1" fmla="*/ 10408324 w 10408324"/>
                  <a:gd name="connsiteY1" fmla="*/ 6776573 h 6776573"/>
                  <a:gd name="connsiteX2" fmla="*/ 0 w 10408324"/>
                  <a:gd name="connsiteY2" fmla="*/ 6760578 h 6776573"/>
                  <a:gd name="connsiteX3" fmla="*/ 20931 w 10408324"/>
                  <a:gd name="connsiteY3" fmla="*/ 0 h 6776573"/>
                  <a:gd name="connsiteX4" fmla="*/ 7216207 w 10408324"/>
                  <a:gd name="connsiteY4" fmla="*/ 11882 h 6776573"/>
                  <a:gd name="connsiteX0" fmla="*/ 7216225 w 10408342"/>
                  <a:gd name="connsiteY0" fmla="*/ 11882 h 6776573"/>
                  <a:gd name="connsiteX1" fmla="*/ 10408342 w 10408342"/>
                  <a:gd name="connsiteY1" fmla="*/ 6776573 h 6776573"/>
                  <a:gd name="connsiteX2" fmla="*/ 18 w 10408342"/>
                  <a:gd name="connsiteY2" fmla="*/ 6760578 h 6776573"/>
                  <a:gd name="connsiteX3" fmla="*/ 0 w 10408342"/>
                  <a:gd name="connsiteY3" fmla="*/ 0 h 6776573"/>
                  <a:gd name="connsiteX4" fmla="*/ 7216225 w 10408342"/>
                  <a:gd name="connsiteY4" fmla="*/ 11882 h 6776573"/>
                  <a:gd name="connsiteX0" fmla="*/ 7216225 w 10408342"/>
                  <a:gd name="connsiteY0" fmla="*/ 11882 h 6781526"/>
                  <a:gd name="connsiteX1" fmla="*/ 10408342 w 10408342"/>
                  <a:gd name="connsiteY1" fmla="*/ 6776573 h 6781526"/>
                  <a:gd name="connsiteX2" fmla="*/ 10492 w 10408342"/>
                  <a:gd name="connsiteY2" fmla="*/ 6781526 h 6781526"/>
                  <a:gd name="connsiteX3" fmla="*/ 0 w 10408342"/>
                  <a:gd name="connsiteY3" fmla="*/ 0 h 6781526"/>
                  <a:gd name="connsiteX4" fmla="*/ 7216225 w 10408342"/>
                  <a:gd name="connsiteY4" fmla="*/ 11882 h 678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42" h="6781526">
                    <a:moveTo>
                      <a:pt x="7216225" y="11882"/>
                    </a:moveTo>
                    <a:lnTo>
                      <a:pt x="10408342" y="6776573"/>
                    </a:lnTo>
                    <a:lnTo>
                      <a:pt x="10492" y="6781526"/>
                    </a:lnTo>
                    <a:cubicBezTo>
                      <a:pt x="6995" y="4521017"/>
                      <a:pt x="3497" y="2260509"/>
                      <a:pt x="0" y="0"/>
                    </a:cubicBezTo>
                    <a:lnTo>
                      <a:pt x="7216225" y="11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12"/>
              <p:cNvSpPr/>
              <p:nvPr userDrawn="1"/>
            </p:nvSpPr>
            <p:spPr>
              <a:xfrm>
                <a:off x="3424660" y="3440241"/>
                <a:ext cx="1204961" cy="1283207"/>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 name="connsiteX0" fmla="*/ 439899 w 5721988"/>
                  <a:gd name="connsiteY0" fmla="*/ 669133 h 5940743"/>
                  <a:gd name="connsiteX1" fmla="*/ 2953070 w 5721988"/>
                  <a:gd name="connsiteY1" fmla="*/ 5940743 h 5940743"/>
                  <a:gd name="connsiteX2" fmla="*/ 5721988 w 5721988"/>
                  <a:gd name="connsiteY2" fmla="*/ 0 h 5940743"/>
                  <a:gd name="connsiteX3" fmla="*/ 0 w 5721988"/>
                  <a:gd name="connsiteY3" fmla="*/ 39949 h 5940743"/>
                  <a:gd name="connsiteX4" fmla="*/ 439899 w 5721988"/>
                  <a:gd name="connsiteY4" fmla="*/ 669133 h 5940743"/>
                  <a:gd name="connsiteX0" fmla="*/ 57052 w 5779040"/>
                  <a:gd name="connsiteY0" fmla="*/ 39949 h 5940743"/>
                  <a:gd name="connsiteX1" fmla="*/ 3010122 w 5779040"/>
                  <a:gd name="connsiteY1" fmla="*/ 5940743 h 5940743"/>
                  <a:gd name="connsiteX2" fmla="*/ 5779040 w 5779040"/>
                  <a:gd name="connsiteY2" fmla="*/ 0 h 5940743"/>
                  <a:gd name="connsiteX3" fmla="*/ 57052 w 5779040"/>
                  <a:gd name="connsiteY3" fmla="*/ 39949 h 5940743"/>
                  <a:gd name="connsiteX0" fmla="*/ 0 w 5721988"/>
                  <a:gd name="connsiteY0" fmla="*/ 39949 h 5940743"/>
                  <a:gd name="connsiteX1" fmla="*/ 2953070 w 5721988"/>
                  <a:gd name="connsiteY1" fmla="*/ 5940743 h 5940743"/>
                  <a:gd name="connsiteX2" fmla="*/ 5721988 w 5721988"/>
                  <a:gd name="connsiteY2" fmla="*/ 0 h 5940743"/>
                  <a:gd name="connsiteX3" fmla="*/ 0 w 5721988"/>
                  <a:gd name="connsiteY3" fmla="*/ 39949 h 5940743"/>
                  <a:gd name="connsiteX0" fmla="*/ 0 w 5721988"/>
                  <a:gd name="connsiteY0" fmla="*/ 39949 h 5940743"/>
                  <a:gd name="connsiteX1" fmla="*/ 2840357 w 5721988"/>
                  <a:gd name="connsiteY1" fmla="*/ 5940743 h 5940743"/>
                  <a:gd name="connsiteX2" fmla="*/ 5721988 w 5721988"/>
                  <a:gd name="connsiteY2" fmla="*/ 0 h 5940743"/>
                  <a:gd name="connsiteX3" fmla="*/ 0 w 5721988"/>
                  <a:gd name="connsiteY3" fmla="*/ 39949 h 5940743"/>
                  <a:gd name="connsiteX0" fmla="*/ 0 w 5759555"/>
                  <a:gd name="connsiteY0" fmla="*/ 0 h 6013510"/>
                  <a:gd name="connsiteX1" fmla="*/ 2877924 w 5759555"/>
                  <a:gd name="connsiteY1" fmla="*/ 6013510 h 6013510"/>
                  <a:gd name="connsiteX2" fmla="*/ 5759555 w 5759555"/>
                  <a:gd name="connsiteY2" fmla="*/ 72767 h 6013510"/>
                  <a:gd name="connsiteX3" fmla="*/ 0 w 5759555"/>
                  <a:gd name="connsiteY3" fmla="*/ 0 h 6013510"/>
                  <a:gd name="connsiteX0" fmla="*/ 0 w 5721988"/>
                  <a:gd name="connsiteY0" fmla="*/ 0 h 6013510"/>
                  <a:gd name="connsiteX1" fmla="*/ 2877924 w 5721988"/>
                  <a:gd name="connsiteY1" fmla="*/ 6013510 h 6013510"/>
                  <a:gd name="connsiteX2" fmla="*/ 5721988 w 5721988"/>
                  <a:gd name="connsiteY2" fmla="*/ 35200 h 6013510"/>
                  <a:gd name="connsiteX3" fmla="*/ 0 w 5721988"/>
                  <a:gd name="connsiteY3" fmla="*/ 0 h 6013510"/>
                  <a:gd name="connsiteX0" fmla="*/ 0 w 5721988"/>
                  <a:gd name="connsiteY0" fmla="*/ 39934 h 6053444"/>
                  <a:gd name="connsiteX1" fmla="*/ 2877924 w 5721988"/>
                  <a:gd name="connsiteY1" fmla="*/ 6053444 h 6053444"/>
                  <a:gd name="connsiteX2" fmla="*/ 5721988 w 5721988"/>
                  <a:gd name="connsiteY2" fmla="*/ 0 h 6053444"/>
                  <a:gd name="connsiteX3" fmla="*/ 0 w 5721988"/>
                  <a:gd name="connsiteY3" fmla="*/ 39934 h 6053444"/>
                  <a:gd name="connsiteX0" fmla="*/ 0 w 5735477"/>
                  <a:gd name="connsiteY0" fmla="*/ 12957 h 6053444"/>
                  <a:gd name="connsiteX1" fmla="*/ 2891413 w 5735477"/>
                  <a:gd name="connsiteY1" fmla="*/ 6053444 h 6053444"/>
                  <a:gd name="connsiteX2" fmla="*/ 5735477 w 5735477"/>
                  <a:gd name="connsiteY2" fmla="*/ 0 h 6053444"/>
                  <a:gd name="connsiteX3" fmla="*/ 0 w 5735477"/>
                  <a:gd name="connsiteY3" fmla="*/ 12957 h 6053444"/>
                  <a:gd name="connsiteX0" fmla="*/ 0 w 5735477"/>
                  <a:gd name="connsiteY0" fmla="*/ 0 h 6067466"/>
                  <a:gd name="connsiteX1" fmla="*/ 2891413 w 5735477"/>
                  <a:gd name="connsiteY1" fmla="*/ 6067466 h 6067466"/>
                  <a:gd name="connsiteX2" fmla="*/ 5735477 w 5735477"/>
                  <a:gd name="connsiteY2" fmla="*/ 14022 h 6067466"/>
                  <a:gd name="connsiteX3" fmla="*/ 0 w 5735477"/>
                  <a:gd name="connsiteY3" fmla="*/ 0 h 6067466"/>
                  <a:gd name="connsiteX0" fmla="*/ 0 w 5735477"/>
                  <a:gd name="connsiteY0" fmla="*/ 39940 h 6107406"/>
                  <a:gd name="connsiteX1" fmla="*/ 2891413 w 5735477"/>
                  <a:gd name="connsiteY1" fmla="*/ 6107406 h 6107406"/>
                  <a:gd name="connsiteX2" fmla="*/ 5735477 w 5735477"/>
                  <a:gd name="connsiteY2" fmla="*/ 0 h 6107406"/>
                  <a:gd name="connsiteX3" fmla="*/ 0 w 5735477"/>
                  <a:gd name="connsiteY3" fmla="*/ 39940 h 6107406"/>
                  <a:gd name="connsiteX0" fmla="*/ 0 w 5748966"/>
                  <a:gd name="connsiteY0" fmla="*/ 0 h 6121428"/>
                  <a:gd name="connsiteX1" fmla="*/ 2904902 w 5748966"/>
                  <a:gd name="connsiteY1" fmla="*/ 6121428 h 6121428"/>
                  <a:gd name="connsiteX2" fmla="*/ 5748966 w 5748966"/>
                  <a:gd name="connsiteY2" fmla="*/ 14022 h 6121428"/>
                  <a:gd name="connsiteX3" fmla="*/ 0 w 5748966"/>
                  <a:gd name="connsiteY3" fmla="*/ 0 h 6121428"/>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21988"/>
                  <a:gd name="connsiteY0" fmla="*/ 151654 h 6219120"/>
                  <a:gd name="connsiteX1" fmla="*/ 2877924 w 5721988"/>
                  <a:gd name="connsiteY1" fmla="*/ 6219120 h 6219120"/>
                  <a:gd name="connsiteX2" fmla="*/ 5721988 w 5721988"/>
                  <a:gd name="connsiteY2" fmla="*/ 111714 h 6219120"/>
                  <a:gd name="connsiteX3" fmla="*/ 0 w 5721988"/>
                  <a:gd name="connsiteY3" fmla="*/ 151654 h 6219120"/>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35477"/>
                  <a:gd name="connsiteY0" fmla="*/ 0 h 6107933"/>
                  <a:gd name="connsiteX1" fmla="*/ 2891413 w 5735477"/>
                  <a:gd name="connsiteY1" fmla="*/ 6107933 h 6107933"/>
                  <a:gd name="connsiteX2" fmla="*/ 5735477 w 5735477"/>
                  <a:gd name="connsiteY2" fmla="*/ 527 h 6107933"/>
                  <a:gd name="connsiteX3" fmla="*/ 0 w 5735477"/>
                  <a:gd name="connsiteY3" fmla="*/ 0 h 6107933"/>
                </a:gdLst>
                <a:ahLst/>
                <a:cxnLst>
                  <a:cxn ang="0">
                    <a:pos x="connsiteX0" y="connsiteY0"/>
                  </a:cxn>
                  <a:cxn ang="0">
                    <a:pos x="connsiteX1" y="connsiteY1"/>
                  </a:cxn>
                  <a:cxn ang="0">
                    <a:pos x="connsiteX2" y="connsiteY2"/>
                  </a:cxn>
                  <a:cxn ang="0">
                    <a:pos x="connsiteX3" y="connsiteY3"/>
                  </a:cxn>
                </a:cxnLst>
                <a:rect l="l" t="t" r="r" b="b"/>
                <a:pathLst>
                  <a:path w="5735477" h="6107933">
                    <a:moveTo>
                      <a:pt x="0" y="0"/>
                    </a:moveTo>
                    <a:lnTo>
                      <a:pt x="2891413" y="6107933"/>
                    </a:lnTo>
                    <a:lnTo>
                      <a:pt x="5735477" y="5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2386564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4"/>
          </p:nvPr>
        </p:nvSpPr>
        <p:spPr>
          <a:xfrm>
            <a:off x="1933561" y="9430306"/>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0" y="9430306"/>
            <a:ext cx="1127911" cy="496332"/>
          </a:xfrm>
          <a:prstGeom prst="rect">
            <a:avLst/>
          </a:prstGeom>
        </p:spPr>
        <p:txBody>
          <a:bodyPr vert="horz" lIns="91440" tIns="45720" rIns="91440" bIns="45720" rtlCol="0" anchor="b"/>
          <a:lstStyle>
            <a:lvl1pPr algn="l">
              <a:defRPr sz="1200"/>
            </a:lvl1pPr>
          </a:lstStyle>
          <a:p>
            <a:fld id="{5C6A1642-54FC-4F19-88BF-2DC86F6D1CFA}" type="slidenum">
              <a:rPr lang="en-AU" smtClean="0"/>
              <a:pPr/>
              <a:t>‹#›</a:t>
            </a:fld>
            <a:endParaRPr lang="en-AU" dirty="0"/>
          </a:p>
        </p:txBody>
      </p:sp>
    </p:spTree>
    <p:extLst>
      <p:ext uri="{BB962C8B-B14F-4D97-AF65-F5344CB8AC3E}">
        <p14:creationId xmlns:p14="http://schemas.microsoft.com/office/powerpoint/2010/main" val="418050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1463" indent="-271463"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2714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803275" indent="-26035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acknowledge the Traditional Owners of the land on which we are meeting. I pay my respects to their Elders, past and present, and the Elders from other communities who may be here today.</a:t>
            </a:r>
            <a:endParaRPr lang="en-AU"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0</a:t>
            </a:fld>
            <a:endParaRPr lang="en-AU" dirty="0"/>
          </a:p>
        </p:txBody>
      </p:sp>
    </p:spTree>
    <p:extLst>
      <p:ext uri="{BB962C8B-B14F-4D97-AF65-F5344CB8AC3E}">
        <p14:creationId xmlns:p14="http://schemas.microsoft.com/office/powerpoint/2010/main" val="410783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9</a:t>
            </a:fld>
            <a:endParaRPr lang="en-US"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9</a:t>
            </a:fld>
            <a:endParaRPr lang="en-US"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marL="0" lvl="0" indent="0">
              <a:buNone/>
            </a:pPr>
            <a:r>
              <a:rPr lang="en-AU" sz="1600" dirty="0"/>
              <a:t>Each workshop in the IMS suite has a specific focus and preparation is required for each workshop</a:t>
            </a:r>
          </a:p>
          <a:p>
            <a:pPr marL="0" indent="0">
              <a:buNone/>
            </a:pPr>
            <a:r>
              <a:rPr lang="en-AU" sz="1400" b="1" i="1" dirty="0"/>
              <a:t>Problem Definition </a:t>
            </a:r>
          </a:p>
          <a:p>
            <a:pPr marL="400050" lvl="1" indent="0">
              <a:buNone/>
            </a:pPr>
            <a:r>
              <a:rPr lang="en-AU" sz="1400" dirty="0"/>
              <a:t>Participants should bring a depth of understanding about the issues and be very familiar with any existing relevant materials such as: briefing papers, background reports, external reviews, internal management reports etc. They should be able to refer authoritatively to this evidence during the workshop. </a:t>
            </a:r>
          </a:p>
          <a:p>
            <a:pPr marL="400050" lvl="1" indent="0">
              <a:buNone/>
            </a:pPr>
            <a:endParaRPr lang="en-AU" sz="1400" dirty="0"/>
          </a:p>
          <a:p>
            <a:pPr marL="0" indent="0">
              <a:buNone/>
            </a:pPr>
            <a:r>
              <a:rPr lang="en-AU" sz="1400" b="1" i="1" dirty="0"/>
              <a:t>Benefit Definition</a:t>
            </a:r>
          </a:p>
          <a:p>
            <a:pPr lvl="0"/>
            <a:r>
              <a:rPr lang="en-AU" sz="1400" dirty="0"/>
              <a:t>It is critical that the investor, participants (and the organisation) present with an explicit understanding of the wider environmental drivers, the organisation’s strategic intent and any significant internal or external performance targets and timeframes that they must achieve.</a:t>
            </a:r>
            <a:endParaRPr lang="en-US" sz="1400" dirty="0"/>
          </a:p>
          <a:p>
            <a:pPr lvl="0"/>
            <a:r>
              <a:rPr lang="en-AU" sz="1400" dirty="0"/>
              <a:t>Evidence will need to be substantiated during this workshop and will usually need to cover both the external and internal operating environments. If evidence is weak, you may need to spend more time and </a:t>
            </a:r>
            <a:r>
              <a:rPr lang="en-AU" sz="1400"/>
              <a:t>effort </a:t>
            </a:r>
            <a:r>
              <a:rPr lang="en-AU" sz="1400" smtClean="0"/>
              <a:t>to understand </a:t>
            </a:r>
            <a:r>
              <a:rPr lang="en-AU" sz="1400" dirty="0"/>
              <a:t>the current or projected state. </a:t>
            </a:r>
            <a:endParaRPr lang="en-US" sz="1400" dirty="0"/>
          </a:p>
          <a:p>
            <a:pPr lvl="0"/>
            <a:r>
              <a:rPr lang="en-AU" sz="1400" dirty="0"/>
              <a:t>The indicative KPIs identified in the Problem Definition workshop should be reviewed prior to the benefit workshop to determine whether these KPIs are meaningful, measurable, and primarily attributable to the investment. This will provide a good starting point for the workshop which, otherwise, may lack focus.</a:t>
            </a:r>
          </a:p>
          <a:p>
            <a:pPr marL="0" lvl="0" indent="0">
              <a:buNone/>
            </a:pPr>
            <a:r>
              <a:rPr lang="en-AU" sz="1600" dirty="0"/>
              <a:t>Each workshop in the IMS suite has a specific focus and preparation is required for each workshop</a:t>
            </a:r>
          </a:p>
          <a:p>
            <a:pPr marL="0" indent="0">
              <a:buNone/>
            </a:pPr>
            <a:r>
              <a:rPr lang="en-AU" sz="1400" b="1" i="1" dirty="0"/>
              <a:t>Response Definition </a:t>
            </a:r>
          </a:p>
          <a:p>
            <a:pPr lvl="0"/>
            <a:r>
              <a:rPr lang="en-AU" sz="1400" dirty="0"/>
              <a:t>This workshop will not succeed unless there is a clear and common understanding and agreement about the problems, benefits and KPIs. KPIs specified in the Benefit Map should be confirmed and are as developed as possible with baselines determined and indicative targets set. </a:t>
            </a:r>
            <a:endParaRPr lang="en-US" sz="1400" dirty="0"/>
          </a:p>
          <a:p>
            <a:pPr lvl="0"/>
            <a:r>
              <a:rPr lang="en-AU" sz="1400" dirty="0"/>
              <a:t>Participants should review the list of potential interventions provided by the facilitator and generated by the conversation in the previous workshop. They should begin to think about overall responses from the least complex (do minimum) to the most complex and far-reaching as well as demand, productivity and supply based interventions.</a:t>
            </a:r>
          </a:p>
          <a:p>
            <a:pPr lvl="0"/>
            <a:r>
              <a:rPr lang="en-AU" sz="1400" dirty="0"/>
              <a:t>Some participants should have experience with shaping and implementation of a variety of options</a:t>
            </a:r>
            <a:endParaRPr lang="en-US" sz="1400" dirty="0"/>
          </a:p>
          <a:p>
            <a:pPr marL="400050" lvl="1" indent="0">
              <a:buNone/>
            </a:pPr>
            <a:endParaRPr lang="en-AU" sz="1400" dirty="0"/>
          </a:p>
          <a:p>
            <a:pPr marL="0" indent="0">
              <a:buNone/>
            </a:pPr>
            <a:r>
              <a:rPr lang="en-AU" sz="1400" b="1" i="1" dirty="0"/>
              <a:t>Solution Definition</a:t>
            </a:r>
          </a:p>
          <a:p>
            <a:pPr lvl="0"/>
            <a:r>
              <a:rPr lang="en-AU" sz="1400" dirty="0"/>
              <a:t>Prior to this workshop, it is vital that the investor’s nominee compiles and circulates cost and timeframe data for each of the response options is compiled and circulated to the facilitator and all workshop participants. Costs and timeframes can still be ‘best estimates’, but some rigour should have been applied to both in the period since the Response Definition workshop.</a:t>
            </a:r>
          </a:p>
          <a:p>
            <a:pPr lvl="0"/>
            <a:r>
              <a:rPr lang="en-AU" sz="1400" dirty="0"/>
              <a:t>Ideally a ‘best likely’ solution that describes the preferred response option is prepared, together with the rationale for its selection and the set of change and assets needed for implementation. This preferred option may alter once the project team assesses the cost and timeframe data, is assessed and the solution will need to be redefined.</a:t>
            </a:r>
          </a:p>
          <a:p>
            <a:pPr lvl="0"/>
            <a:endParaRPr lang="en-US" sz="1400" dirty="0"/>
          </a:p>
          <a:p>
            <a:pPr eaLnBrk="1" hangingPunct="1"/>
            <a:endParaRPr lang="en-US" noProof="1">
              <a:cs typeface="Arial" pitchFamily="34" charset="0"/>
            </a:endParaRPr>
          </a:p>
        </p:txBody>
      </p:sp>
    </p:spTree>
    <p:extLst>
      <p:ext uri="{BB962C8B-B14F-4D97-AF65-F5344CB8AC3E}">
        <p14:creationId xmlns:p14="http://schemas.microsoft.com/office/powerpoint/2010/main" val="105186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10</a:t>
            </a:fld>
            <a:endParaRPr lang="en-US"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10</a:t>
            </a:fld>
            <a:endParaRPr lang="en-US"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224867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11</a:t>
            </a:fld>
            <a:endParaRPr lang="en-AU" dirty="0"/>
          </a:p>
        </p:txBody>
      </p:sp>
    </p:spTree>
    <p:extLst>
      <p:ext uri="{BB962C8B-B14F-4D97-AF65-F5344CB8AC3E}">
        <p14:creationId xmlns:p14="http://schemas.microsoft.com/office/powerpoint/2010/main" val="149940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12</a:t>
            </a:fld>
            <a:endParaRPr lang="en-AU" dirty="0"/>
          </a:p>
        </p:txBody>
      </p:sp>
    </p:spTree>
    <p:extLst>
      <p:ext uri="{BB962C8B-B14F-4D97-AF65-F5344CB8AC3E}">
        <p14:creationId xmlns:p14="http://schemas.microsoft.com/office/powerpoint/2010/main" val="99484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DTF has made this framework change to recognise the critical influence uncertainty can have on investment success. DTF also recognises that the IMS, as a stand-alone product, explicitly and by design does not adequately address significant uncertainty. The preferred option and alternatives identified in the solution definition workshop assume an expected future state, and it would be difficult to explore alternative investment trajectories and real options within the set of IMS process. If significant uncertainty is identified, a different set of tools is needed to inform investment </a:t>
            </a:r>
            <a:r>
              <a:rPr lang="en-AU" sz="1200"/>
              <a:t>options</a:t>
            </a:r>
            <a:r>
              <a:rPr lang="en-AU" sz="1200" smtClean="0"/>
              <a:t>. </a:t>
            </a:r>
            <a:endParaRPr lang="en-US" sz="800" dirty="0"/>
          </a:p>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13</a:t>
            </a:fld>
            <a:endParaRPr lang="en-AU" dirty="0"/>
          </a:p>
        </p:txBody>
      </p:sp>
    </p:spTree>
    <p:extLst>
      <p:ext uri="{BB962C8B-B14F-4D97-AF65-F5344CB8AC3E}">
        <p14:creationId xmlns:p14="http://schemas.microsoft.com/office/powerpoint/2010/main" val="218560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DTF has made this framework change to recognise the critical influence uncertainty can have on investment success. DTF also recognises that the IMS, as a stand-alone product, explicitly and by design does not adequately address significant uncertainty. The preferred option and alternatives identified in the solution definition workshop assume an expected future state, and it would be difficult to explore alternative investment trajectories and real options within the set of IMS process. If significant uncertainty is identified, a different set of tools is needed to inform investment </a:t>
            </a:r>
            <a:r>
              <a:rPr lang="en-AU" sz="1200"/>
              <a:t>options</a:t>
            </a:r>
            <a:r>
              <a:rPr lang="en-AU" sz="1200" smtClean="0"/>
              <a:t>. </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r>
              <a:rPr lang="en-AU" sz="800" dirty="0"/>
              <a:t>Information about real options analysis and associated tools is contained in </a:t>
            </a:r>
            <a:r>
              <a:rPr lang="en-AU" sz="800"/>
              <a:t>DTF’s </a:t>
            </a:r>
            <a:r>
              <a:rPr lang="en-AU" sz="800" smtClean="0"/>
              <a:t>'</a:t>
            </a:r>
            <a:r>
              <a:rPr lang="en-AU" sz="800" i="1" smtClean="0"/>
              <a:t>Investing </a:t>
            </a:r>
            <a:r>
              <a:rPr lang="en-AU" sz="800" i="1"/>
              <a:t>under </a:t>
            </a:r>
            <a:r>
              <a:rPr lang="en-AU" sz="800" i="1" smtClean="0"/>
              <a:t>uncertainty</a:t>
            </a:r>
            <a:r>
              <a:rPr lang="en-AU" sz="800" smtClean="0"/>
              <a:t>' </a:t>
            </a:r>
            <a:r>
              <a:rPr lang="en-AU" sz="800" dirty="0"/>
              <a:t>technical supplement to the Investment Lifecycle Guidelines.</a:t>
            </a:r>
            <a:endParaRPr lang="en-US" sz="600" dirty="0"/>
          </a:p>
          <a:p>
            <a:r>
              <a:rPr lang="en-AU" sz="800" dirty="0"/>
              <a:t> </a:t>
            </a:r>
            <a:endParaRPr lang="en-US" sz="800" dirty="0"/>
          </a:p>
          <a:p>
            <a:pPr marL="0" lvl="0" indent="0">
              <a:buNone/>
            </a:pPr>
            <a:r>
              <a:rPr lang="en-AU" sz="1600" dirty="0"/>
              <a:t>Each workshop in the IMS suite has a specific focus and preparation is required for each workshop</a:t>
            </a:r>
          </a:p>
          <a:p>
            <a:pPr marL="0" lvl="0" indent="0">
              <a:buNone/>
            </a:pPr>
            <a:endParaRPr lang="en-AU" sz="1600" dirty="0"/>
          </a:p>
          <a:p>
            <a:pPr marL="0" lvl="0" indent="0">
              <a:buNone/>
            </a:pPr>
            <a:r>
              <a:rPr lang="en-AU" sz="1600" dirty="0"/>
              <a:t>Problem Definition</a:t>
            </a:r>
          </a:p>
          <a:p>
            <a:r>
              <a:rPr lang="en-AU" sz="1600" dirty="0"/>
              <a:t>An assessment of how uncertainty of different future scenarios may impact the way the problem is defined is an important element of this workshop. </a:t>
            </a:r>
          </a:p>
          <a:p>
            <a:r>
              <a:rPr lang="en-AU" sz="1600" dirty="0"/>
              <a:t>Consider the organisation’s operating environment and the expected future state where this problem exists.</a:t>
            </a:r>
          </a:p>
          <a:p>
            <a:r>
              <a:rPr lang="en-AU" sz="1600" dirty="0"/>
              <a:t>Where participants identify significant uncertainty about how the future may turn out, you should consider and record its potential impacts on investment success. </a:t>
            </a:r>
          </a:p>
          <a:p>
            <a:r>
              <a:rPr lang="en-AU" sz="1600" dirty="0"/>
              <a:t>This will typically be captured in the cause and effect analysis diagrams from the whiteboard.</a:t>
            </a:r>
          </a:p>
          <a:p>
            <a:endParaRPr lang="en-AU" sz="1600" dirty="0"/>
          </a:p>
          <a:p>
            <a:endParaRPr lang="en-AU" sz="1600" dirty="0"/>
          </a:p>
          <a:p>
            <a:r>
              <a:rPr lang="en-AU" sz="1600" dirty="0"/>
              <a:t>Benefit Definition</a:t>
            </a:r>
          </a:p>
          <a:p>
            <a:r>
              <a:rPr lang="en-AU" sz="1600" dirty="0"/>
              <a:t>An assessment of how uncertainty of different future scenarios may impact the way the benefits are defined or realised is an important element of this workshop.</a:t>
            </a:r>
          </a:p>
          <a:p>
            <a:r>
              <a:rPr lang="en-AU" sz="1600" dirty="0"/>
              <a:t>Consider whether the realisation of any of the proposed benefits may be materially affected by uncertainty. </a:t>
            </a:r>
          </a:p>
          <a:p>
            <a:r>
              <a:rPr lang="en-AU" sz="1600" dirty="0"/>
              <a:t>Where participants identify significant uncertainty about how the future may turn out, you should consider and record its potential impacts on investment success.</a:t>
            </a:r>
          </a:p>
          <a:p>
            <a:r>
              <a:rPr lang="en-AU" sz="1600" dirty="0"/>
              <a:t>This will be captured in the Benefit Management Plan (BMP) - Benefit Profile.</a:t>
            </a:r>
          </a:p>
          <a:p>
            <a:endParaRPr lang="en-AU" sz="1600" dirty="0"/>
          </a:p>
          <a:p>
            <a:pPr marL="0" lvl="0" indent="0">
              <a:buNone/>
            </a:pPr>
            <a:endParaRPr lang="en-AU" sz="1600" dirty="0"/>
          </a:p>
          <a:p>
            <a:pPr marL="0" indent="0">
              <a:buNone/>
            </a:pPr>
            <a:r>
              <a:rPr lang="en-AU" sz="1400" b="1" i="1" dirty="0"/>
              <a:t>Response Definition </a:t>
            </a:r>
          </a:p>
          <a:p>
            <a:pPr lvl="0"/>
            <a:r>
              <a:rPr lang="en-AU" sz="1400" dirty="0"/>
              <a:t>This workshop will not succeed unless there is a clear and common understanding and agreement about the problems, benefits and KPIs. KPIs specified in the Benefit Map should be confirmed and are as developed as possible with baselines determined and indicative targets set. </a:t>
            </a:r>
            <a:endParaRPr lang="en-US" sz="1400" dirty="0"/>
          </a:p>
          <a:p>
            <a:pPr lvl="0"/>
            <a:r>
              <a:rPr lang="en-AU" sz="1400" dirty="0"/>
              <a:t>Participants should review the list of potential interventions provided by the facilitator and generated by the conversation in the previous workshop. They should begin to think about overall responses from the least complex (do minimum) to the most complex and far-reaching as well as demand, productivity and supply based interventions.</a:t>
            </a:r>
          </a:p>
          <a:p>
            <a:pPr lvl="0"/>
            <a:r>
              <a:rPr lang="en-AU" sz="1400" dirty="0"/>
              <a:t>Some participants should have experience with shaping and implementation of a variety of options</a:t>
            </a:r>
            <a:endParaRPr lang="en-US" sz="1400" dirty="0"/>
          </a:p>
          <a:p>
            <a:pPr marL="400050" lvl="1" indent="0">
              <a:buNone/>
            </a:pPr>
            <a:endParaRPr lang="en-AU" sz="1400" dirty="0"/>
          </a:p>
          <a:p>
            <a:pPr marL="0" indent="0">
              <a:buNone/>
            </a:pPr>
            <a:r>
              <a:rPr lang="en-AU" sz="1400" b="1" i="1" dirty="0"/>
              <a:t>Solution Definition</a:t>
            </a:r>
          </a:p>
          <a:p>
            <a:pPr lvl="0"/>
            <a:r>
              <a:rPr lang="en-AU" sz="1400" dirty="0"/>
              <a:t>Prior to this workshop, it is vital that the investor’s nominee compiles and circulates cost and timeframe data for each of the response options is compiled and circulated to the facilitator and all workshop participants. Costs and timeframes can still be ‘best estimates’, but some rigour should have been applied to both in the period since the Response Definition workshop.</a:t>
            </a:r>
          </a:p>
          <a:p>
            <a:pPr lvl="0"/>
            <a:r>
              <a:rPr lang="en-AU" sz="1400" dirty="0"/>
              <a:t>Ideally a ‘best likely’ solution that describes the preferred response option is prepared, together with the rationale for its selection and the set of change and assets needed for implementation. This preferred option may alter once the project team assesses the cost and timeframe data, is assessed and the solution will need to be redefined.</a:t>
            </a:r>
          </a:p>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14</a:t>
            </a:fld>
            <a:endParaRPr lang="en-AU" dirty="0"/>
          </a:p>
        </p:txBody>
      </p:sp>
    </p:spTree>
    <p:extLst>
      <p:ext uri="{BB962C8B-B14F-4D97-AF65-F5344CB8AC3E}">
        <p14:creationId xmlns:p14="http://schemas.microsoft.com/office/powerpoint/2010/main" val="49809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15</a:t>
            </a:fld>
            <a:endParaRPr lang="en-AU" dirty="0"/>
          </a:p>
        </p:txBody>
      </p:sp>
    </p:spTree>
    <p:extLst>
      <p:ext uri="{BB962C8B-B14F-4D97-AF65-F5344CB8AC3E}">
        <p14:creationId xmlns:p14="http://schemas.microsoft.com/office/powerpoint/2010/main" val="343843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definition</a:t>
            </a:r>
          </a:p>
          <a:p>
            <a:r>
              <a:rPr lang="en-AU" sz="1200" dirty="0">
                <a:solidFill>
                  <a:schemeClr val="accent1">
                    <a:lumMod val="75000"/>
                  </a:schemeClr>
                </a:solidFill>
              </a:rPr>
              <a:t>Key questions:</a:t>
            </a:r>
          </a:p>
          <a:p>
            <a:pPr lvl="0"/>
            <a:r>
              <a:rPr lang="en-AU" sz="1200" dirty="0"/>
              <a:t>What is the cause and what is the effect or consequence and do we have evidence? How do we know?</a:t>
            </a:r>
            <a:endParaRPr lang="en-US" sz="1200" dirty="0"/>
          </a:p>
          <a:p>
            <a:pPr lvl="0"/>
            <a:r>
              <a:rPr lang="en-AU" sz="1200" dirty="0"/>
              <a:t>What contributing factors and failures have contributed to this cause or breakage or failure i.e. why has this happened?</a:t>
            </a:r>
            <a:endParaRPr lang="en-US" sz="1200" dirty="0"/>
          </a:p>
          <a:p>
            <a:pPr lvl="0"/>
            <a:r>
              <a:rPr lang="en-AU" sz="1200" dirty="0"/>
              <a:t>Has anything in the external environment changed or is likely to change?</a:t>
            </a:r>
            <a:endParaRPr lang="en-US" sz="1200" dirty="0"/>
          </a:p>
          <a:p>
            <a:pPr lvl="0"/>
            <a:r>
              <a:rPr lang="en-AU" sz="1200" dirty="0"/>
              <a:t>Are there organisational causes, human causes, or physical causes?</a:t>
            </a:r>
            <a:endParaRPr lang="en-US" sz="1200" dirty="0"/>
          </a:p>
          <a:p>
            <a:pPr lvl="0"/>
            <a:r>
              <a:rPr lang="en-AU" sz="1200" dirty="0"/>
              <a:t>Who and what is affected? </a:t>
            </a:r>
          </a:p>
          <a:p>
            <a:pPr lvl="0"/>
            <a:r>
              <a:rPr lang="en-AU" sz="1200" dirty="0"/>
              <a:t>What external factors could impact on the cause or effect of the problem causing uncertainty?</a:t>
            </a:r>
            <a:endParaRPr lang="en-US" sz="1200" dirty="0"/>
          </a:p>
          <a:p>
            <a:pPr lvl="0"/>
            <a:r>
              <a:rPr lang="en-AU" sz="1200" dirty="0"/>
              <a:t>Is the organisation operating in an environment of significant uncertainty and do the problem statements reflect this?</a:t>
            </a:r>
            <a:endParaRPr lang="en-US" sz="1200" dirty="0"/>
          </a:p>
          <a:p>
            <a:pPr lvl="0"/>
            <a:r>
              <a:rPr lang="en-AU" sz="1200" dirty="0"/>
              <a:t>What will happen if we do act and circumstances change?</a:t>
            </a:r>
            <a:endParaRPr lang="en-US" sz="1200" dirty="0"/>
          </a:p>
          <a:p>
            <a:pPr lvl="0"/>
            <a:r>
              <a:rPr lang="en-AU" sz="1200" dirty="0"/>
              <a:t>Are there any circumstances that may lead us to regret investing in a response to this problem?</a:t>
            </a:r>
          </a:p>
          <a:p>
            <a:pPr lvl="0"/>
            <a:endParaRPr lang="en-AU" sz="1200" dirty="0"/>
          </a:p>
          <a:p>
            <a:pPr lvl="0"/>
            <a:r>
              <a:rPr lang="en-AU" sz="1200" dirty="0"/>
              <a:t>Benefit Definition</a:t>
            </a:r>
          </a:p>
          <a:p>
            <a:pPr lvl="0"/>
            <a:r>
              <a:rPr lang="en-AU" sz="1000" dirty="0"/>
              <a:t>Is achievement of any of the benefits, KPIs or measures, contingent on significant interdependencies?</a:t>
            </a:r>
            <a:endParaRPr lang="en-US" sz="1000" dirty="0"/>
          </a:p>
          <a:p>
            <a:pPr lvl="0"/>
            <a:r>
              <a:rPr lang="en-AU" sz="1000" dirty="0"/>
              <a:t>Is uncertainty likely to materially impact any of the proposed benefits?</a:t>
            </a:r>
          </a:p>
          <a:p>
            <a:pPr lvl="0"/>
            <a:r>
              <a:rPr lang="en-AU" sz="1000" dirty="0"/>
              <a:t>Would the need for a benefit, or your ability to achieve that benefit, be materially different in different future scenarios? Is achievement of any of the benefits, KPIs or measures, contingent on significant interdependencies? </a:t>
            </a:r>
          </a:p>
          <a:p>
            <a:r>
              <a:rPr lang="en-AU" sz="1000" dirty="0"/>
              <a:t>	</a:t>
            </a:r>
          </a:p>
          <a:p>
            <a:pPr lvl="0"/>
            <a:endParaRPr lang="en-AU" sz="1000" dirty="0"/>
          </a:p>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16</a:t>
            </a:fld>
            <a:endParaRPr lang="en-AU" dirty="0"/>
          </a:p>
        </p:txBody>
      </p:sp>
    </p:spTree>
    <p:extLst>
      <p:ext uri="{BB962C8B-B14F-4D97-AF65-F5344CB8AC3E}">
        <p14:creationId xmlns:p14="http://schemas.microsoft.com/office/powerpoint/2010/main" val="131578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accent1">
                    <a:lumMod val="75000"/>
                  </a:schemeClr>
                </a:solidFill>
              </a:rPr>
              <a:t>Response definition</a:t>
            </a:r>
          </a:p>
          <a:p>
            <a:r>
              <a:rPr lang="en-AU" sz="1200" dirty="0">
                <a:solidFill>
                  <a:schemeClr val="accent1">
                    <a:lumMod val="75000"/>
                  </a:schemeClr>
                </a:solidFill>
              </a:rPr>
              <a:t>Key Questions:</a:t>
            </a:r>
            <a:endParaRPr lang="en-US" dirty="0"/>
          </a:p>
          <a:p>
            <a:pPr lvl="0"/>
            <a:r>
              <a:rPr lang="en-AU" sz="1200" dirty="0"/>
              <a:t>Are there are any other potential shifts in the organisation’s current or future operating environment, such as those arising from demographic, economic, environmental, social, political, industry or technological factors, which, if they occurred would fundamentally change the investment’s benefit delivery?</a:t>
            </a:r>
          </a:p>
          <a:p>
            <a:r>
              <a:rPr lang="en-AU" sz="1200" dirty="0"/>
              <a:t>Would any of the response options become unfeasible if circumstances changed? Are there any circumstances or scenarios in which any of the proposed response would be less successful in delivering the planned benefits or would lead to investment regret?</a:t>
            </a:r>
            <a:endParaRPr lang="en-US" sz="1200" dirty="0"/>
          </a:p>
          <a:p>
            <a:r>
              <a:rPr lang="en-AU" sz="1200" dirty="0"/>
              <a:t>What are the triggers for changing the response? Are any of the interventions contingent on material interdependencies? </a:t>
            </a:r>
          </a:p>
          <a:p>
            <a:r>
              <a:rPr lang="en-AU" sz="1200" dirty="0"/>
              <a:t>Will this affect the need for, or approach to, the investment?</a:t>
            </a:r>
            <a:endParaRPr lang="en-US" sz="1200" dirty="0"/>
          </a:p>
          <a:p>
            <a:pPr lvl="0"/>
            <a:r>
              <a:rPr lang="en-AU" sz="1200" dirty="0"/>
              <a:t>Do any of the proposed responses enable Government to respond flexibly to changing circumstances, minimising Government’s obligations under unfavourable conditions or enabling opportunities for benefit enhancement to be </a:t>
            </a:r>
            <a:r>
              <a:rPr lang="en-AU" sz="1000" dirty="0"/>
              <a:t>	</a:t>
            </a:r>
          </a:p>
          <a:p>
            <a:pPr lvl="0"/>
            <a:endParaRPr lang="en-AU" sz="1000" dirty="0"/>
          </a:p>
          <a:p>
            <a:r>
              <a:rPr lang="en-US" dirty="0"/>
              <a:t>Solution definition</a:t>
            </a:r>
          </a:p>
          <a:p>
            <a:pPr lvl="0"/>
            <a:r>
              <a:rPr lang="en-AU" sz="1400" dirty="0"/>
              <a:t>Are there any external conditions or uncertainties that would lead to the preferred solution being inadequate or inappropriate, and where we might regret the investment approach? </a:t>
            </a:r>
          </a:p>
          <a:p>
            <a:pPr marL="0" lvl="2"/>
            <a:r>
              <a:rPr lang="en-AU" sz="1400" dirty="0"/>
              <a:t>Are there are any circumstances or future scenarios in which the preferred solution would be less successful in delivering the planned benefits or would lead to investment regret</a:t>
            </a:r>
            <a:endParaRPr lang="en-US" sz="1400" dirty="0"/>
          </a:p>
          <a:p>
            <a:pPr lvl="0"/>
            <a:r>
              <a:rPr lang="en-AU" sz="1400" dirty="0"/>
              <a:t>Are there any external conditions or uncertainties that could where it is not possible to estimate the impact on the deliverability of the recommended solution? </a:t>
            </a:r>
          </a:p>
          <a:p>
            <a:pPr lvl="0"/>
            <a:r>
              <a:rPr lang="en-AU" sz="1400" dirty="0"/>
              <a:t>What are the triggers for a change in response? </a:t>
            </a:r>
          </a:p>
          <a:p>
            <a:r>
              <a:rPr lang="en-AU" sz="1400" dirty="0"/>
              <a:t>Does the recommended solution need the flexibility to respond to uncertainty? </a:t>
            </a:r>
          </a:p>
          <a:p>
            <a:r>
              <a:rPr lang="en-AU" sz="1400" dirty="0"/>
              <a:t>Does the preferred solution enable Government to respond flexibly to changing circumstances, minimising Government’s obligations under unfavourable conditions or enabling opportunities for benefit enhancement to be leveraged. </a:t>
            </a:r>
          </a:p>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17</a:t>
            </a:fld>
            <a:endParaRPr lang="en-AU" dirty="0"/>
          </a:p>
        </p:txBody>
      </p:sp>
    </p:spTree>
    <p:extLst>
      <p:ext uri="{BB962C8B-B14F-4D97-AF65-F5344CB8AC3E}">
        <p14:creationId xmlns:p14="http://schemas.microsoft.com/office/powerpoint/2010/main" val="9518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18</a:t>
            </a:fld>
            <a:endParaRPr lang="en-US"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18</a:t>
            </a:fld>
            <a:endParaRPr lang="en-US"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210551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DTF (Joe) to outline</a:t>
            </a:r>
            <a:r>
              <a:rPr lang="en-US" baseline="0" dirty="0" smtClean="0"/>
              <a:t> the </a:t>
            </a:r>
            <a:r>
              <a:rPr lang="en-US" baseline="0" dirty="0" err="1" smtClean="0"/>
              <a:t>organisational</a:t>
            </a:r>
            <a:r>
              <a:rPr lang="en-US" baseline="0" dirty="0" smtClean="0"/>
              <a:t> / Government context for the IMS review and confirm DTF’s support for the policy framework</a:t>
            </a:r>
          </a:p>
          <a:p>
            <a:endParaRPr lang="en-US" baseline="0" dirty="0" smtClean="0"/>
          </a:p>
          <a:p>
            <a:r>
              <a:rPr lang="en-US" baseline="0" dirty="0" smtClean="0"/>
              <a:t>Rae Fankhauser to present the technical detail of the changes being introduced in this IMS update</a:t>
            </a:r>
          </a:p>
          <a:p>
            <a:endParaRPr lang="en-US" baseline="0" dirty="0" smtClean="0"/>
          </a:p>
          <a:p>
            <a:r>
              <a:rPr lang="en-US" baseline="0" dirty="0" err="1" smtClean="0"/>
              <a:t>Eldar</a:t>
            </a:r>
            <a:r>
              <a:rPr lang="en-US" baseline="0" dirty="0" smtClean="0"/>
              <a:t> </a:t>
            </a:r>
            <a:r>
              <a:rPr lang="en-US" baseline="0" dirty="0" err="1" smtClean="0"/>
              <a:t>Salkovic</a:t>
            </a:r>
            <a:r>
              <a:rPr lang="en-US" baseline="0" dirty="0" smtClean="0"/>
              <a:t>, </a:t>
            </a:r>
            <a:r>
              <a:rPr lang="en-US" baseline="0" dirty="0" err="1" smtClean="0"/>
              <a:t>Innox</a:t>
            </a:r>
            <a:r>
              <a:rPr lang="en-US" baseline="0" dirty="0" smtClean="0"/>
              <a:t> Solutions, introducing himself as the recently-appointed IMS accreditation provider and outlining his services.</a:t>
            </a:r>
          </a:p>
          <a:p>
            <a:endParaRPr lang="en-US" baseline="0" dirty="0" smtClean="0"/>
          </a:p>
          <a:p>
            <a:r>
              <a:rPr lang="en-US" baseline="0" dirty="0" smtClean="0"/>
              <a:t>Q&amp;A throughout presentation and at end. </a:t>
            </a:r>
          </a:p>
          <a:p>
            <a:endParaRPr lang="en-US" baseline="0" dirty="0" smtClean="0"/>
          </a:p>
          <a:p>
            <a:r>
              <a:rPr lang="en-US" dirty="0" smtClean="0"/>
              <a:t>There will also</a:t>
            </a:r>
            <a:r>
              <a:rPr lang="en-US" baseline="0" dirty="0" smtClean="0"/>
              <a:t> be time at the end for networking</a:t>
            </a:r>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1</a:t>
            </a:fld>
            <a:endParaRPr lang="en-AU" dirty="0"/>
          </a:p>
        </p:txBody>
      </p:sp>
    </p:spTree>
    <p:extLst>
      <p:ext uri="{BB962C8B-B14F-4D97-AF65-F5344CB8AC3E}">
        <p14:creationId xmlns:p14="http://schemas.microsoft.com/office/powerpoint/2010/main" val="31142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19</a:t>
            </a:fld>
            <a:endParaRPr lang="de-DE" dirty="0">
              <a:solidFill>
                <a:prstClr val="black"/>
              </a:solidFill>
            </a:endParaRPr>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88657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20</a:t>
            </a:fld>
            <a:endParaRPr lang="en-AU" dirty="0"/>
          </a:p>
        </p:txBody>
      </p:sp>
    </p:spTree>
    <p:extLst>
      <p:ext uri="{BB962C8B-B14F-4D97-AF65-F5344CB8AC3E}">
        <p14:creationId xmlns:p14="http://schemas.microsoft.com/office/powerpoint/2010/main" val="306858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E1624E-3721-49C3-B05B-A336393C6209}"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3705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22</a:t>
            </a:fld>
            <a:endParaRPr lang="de-DE" dirty="0">
              <a:solidFill>
                <a:prstClr val="black"/>
              </a:solidFill>
            </a:endParaRPr>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6699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E1624E-3721-49C3-B05B-A336393C6209}"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1810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E1624E-3721-49C3-B05B-A336393C6209}"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5323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25</a:t>
            </a:fld>
            <a:endParaRPr lang="en-US"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25</a:t>
            </a:fld>
            <a:endParaRPr lang="en-US"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315533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26</a:t>
            </a:fld>
            <a:endParaRPr lang="en-AU" dirty="0"/>
          </a:p>
        </p:txBody>
      </p:sp>
    </p:spTree>
    <p:extLst>
      <p:ext uri="{BB962C8B-B14F-4D97-AF65-F5344CB8AC3E}">
        <p14:creationId xmlns:p14="http://schemas.microsoft.com/office/powerpoint/2010/main" val="2408666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27</a:t>
            </a:fld>
            <a:endParaRPr lang="en-US"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27</a:t>
            </a:fld>
            <a:endParaRPr lang="en-US"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130951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28</a:t>
            </a:fld>
            <a:endParaRPr lang="de-DE" dirty="0"/>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28</a:t>
            </a:fld>
            <a:endParaRPr lang="en-GB" sz="1300" dirty="0"/>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09530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IMS has not</a:t>
            </a:r>
            <a:r>
              <a:rPr lang="en-AU" baseline="0" dirty="0" smtClean="0"/>
              <a:t> been significantly reviewed and updated in over 5 years.</a:t>
            </a:r>
          </a:p>
          <a:p>
            <a:endParaRPr lang="en-AU" baseline="0" dirty="0" smtClean="0"/>
          </a:p>
          <a:p>
            <a:r>
              <a:rPr lang="en-AU" baseline="0" dirty="0" smtClean="0"/>
              <a:t>A refresh is needed to </a:t>
            </a:r>
          </a:p>
          <a:p>
            <a:pPr marL="171450" indent="-171450">
              <a:buFont typeface="Arial" panose="020B0604020202020204" pitchFamily="34" charset="0"/>
              <a:buChar char="•"/>
            </a:pPr>
            <a:r>
              <a:rPr lang="en-AU" baseline="0" dirty="0" smtClean="0"/>
              <a:t>Address known policy and process issues:</a:t>
            </a:r>
          </a:p>
          <a:p>
            <a:pPr marL="442913" lvl="1" indent="-171450">
              <a:buFont typeface="Arial" panose="020B0604020202020204" pitchFamily="34" charset="0"/>
              <a:buChar char="•"/>
            </a:pPr>
            <a:r>
              <a:rPr lang="en-AU" baseline="0" dirty="0" smtClean="0"/>
              <a:t> Some elements of the IMS have been in use since 2005, and have benefitted from a number of iterative reviews and refinements. Other elements, particularly the third Response Workshop (previously the Strategic Options workshop), were introduced in the last major policy update and have not been refined over time. There are some known issues and limitations with the previous IMS edition that required improvement.</a:t>
            </a:r>
          </a:p>
          <a:p>
            <a:pPr marL="171450" lvl="0" indent="-171450">
              <a:buFont typeface="Arial" panose="020B0604020202020204" pitchFamily="34" charset="0"/>
              <a:buChar char="•"/>
            </a:pPr>
            <a:r>
              <a:rPr lang="en-AU" baseline="0" dirty="0" smtClean="0"/>
              <a:t>Raise quality of outputs to meet increasing expectations</a:t>
            </a:r>
          </a:p>
          <a:p>
            <a:pPr marL="442913" lvl="1" indent="-171450">
              <a:buFont typeface="Arial" panose="020B0604020202020204" pitchFamily="34" charset="0"/>
              <a:buChar char="•"/>
            </a:pPr>
            <a:r>
              <a:rPr lang="en-AU" baseline="0" dirty="0" smtClean="0"/>
              <a:t>In the five years since the last IMS update, departments have improved their investment management capabilities and are better able to meet requirements. This has driven an increase in expectations from Government and central agencies regarding the quality of outputs (e.g. better benefits definition, better options analysis)</a:t>
            </a:r>
          </a:p>
          <a:p>
            <a:pPr marL="171450" indent="-171450">
              <a:buFont typeface="Arial" panose="020B0604020202020204" pitchFamily="34" charset="0"/>
              <a:buChar char="•"/>
            </a:pPr>
            <a:r>
              <a:rPr lang="en-AU" dirty="0" smtClean="0"/>
              <a:t>Align the IMS with broader Government policies and priorities</a:t>
            </a:r>
          </a:p>
          <a:p>
            <a:pPr marL="442913" lvl="1" indent="-171450">
              <a:buFont typeface="Arial" panose="020B0604020202020204" pitchFamily="34" charset="0"/>
              <a:buChar char="•"/>
            </a:pPr>
            <a:r>
              <a:rPr lang="en-AU" dirty="0" smtClean="0"/>
              <a:t>Although the IMS has not received a significant</a:t>
            </a:r>
            <a:r>
              <a:rPr lang="en-AU" baseline="0" dirty="0" smtClean="0"/>
              <a:t> update in the last 5 years, other areas of infrastructure delivery policy and practice have seen significant change, including the emergence of a range of issues that influence investments at the initiation and development stage. EG. The Asset Management and </a:t>
            </a:r>
            <a:r>
              <a:rPr lang="en-AU" baseline="0" smtClean="0"/>
              <a:t>Accountability Framework and </a:t>
            </a:r>
            <a:r>
              <a:rPr lang="en-AU" baseline="0" dirty="0" smtClean="0"/>
              <a:t>the Victorian Government’s Value Creation and Capture Framework. </a:t>
            </a:r>
          </a:p>
          <a:p>
            <a:pPr marL="171450" lvl="0" indent="-171450">
              <a:buFont typeface="Arial" panose="020B0604020202020204" pitchFamily="34" charset="0"/>
              <a:buChar char="•"/>
            </a:pPr>
            <a:r>
              <a:rPr lang="en-AU" baseline="0" dirty="0" smtClean="0"/>
              <a:t>The most significant policy development in infrastructure delivery is Government’s interest in more effectively dealing with uncertainty. </a:t>
            </a:r>
            <a:endParaRPr lang="en-AU" dirty="0" smtClean="0"/>
          </a:p>
          <a:p>
            <a:endParaRPr lang="en-AU"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2</a:t>
            </a:fld>
            <a:endParaRPr lang="en-AU" dirty="0"/>
          </a:p>
        </p:txBody>
      </p:sp>
    </p:spTree>
    <p:extLst>
      <p:ext uri="{BB962C8B-B14F-4D97-AF65-F5344CB8AC3E}">
        <p14:creationId xmlns:p14="http://schemas.microsoft.com/office/powerpoint/2010/main" val="2770610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29</a:t>
            </a:fld>
            <a:endParaRPr lang="de-DE" dirty="0">
              <a:solidFill>
                <a:prstClr val="black"/>
              </a:solidFill>
            </a:endParaRPr>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090746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30</a:t>
            </a:fld>
            <a:endParaRPr lang="de-DE" dirty="0"/>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30</a:t>
            </a:fld>
            <a:endParaRPr lang="en-GB" sz="1300" dirty="0"/>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254778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31</a:t>
            </a:fld>
            <a:endParaRPr lang="de-DE" dirty="0"/>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31</a:t>
            </a:fld>
            <a:endParaRPr lang="en-GB" sz="1300" dirty="0"/>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0505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32</a:t>
            </a:fld>
            <a:endParaRPr lang="de-DE" dirty="0"/>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32</a:t>
            </a:fld>
            <a:endParaRPr lang="en-GB" sz="1300" dirty="0"/>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41858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33</a:t>
            </a:fld>
            <a:endParaRPr lang="de-DE" dirty="0"/>
          </a:p>
        </p:txBody>
      </p:sp>
    </p:spTree>
    <p:extLst>
      <p:ext uri="{BB962C8B-B14F-4D97-AF65-F5344CB8AC3E}">
        <p14:creationId xmlns:p14="http://schemas.microsoft.com/office/powerpoint/2010/main" val="343221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34</a:t>
            </a:fld>
            <a:endParaRPr lang="de-DE" dirty="0"/>
          </a:p>
        </p:txBody>
      </p:sp>
    </p:spTree>
    <p:extLst>
      <p:ext uri="{BB962C8B-B14F-4D97-AF65-F5344CB8AC3E}">
        <p14:creationId xmlns:p14="http://schemas.microsoft.com/office/powerpoint/2010/main" val="3427937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35</a:t>
            </a:fld>
            <a:endParaRPr lang="en-US"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35</a:t>
            </a:fld>
            <a:endParaRPr lang="en-US"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1916195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36</a:t>
            </a:fld>
            <a:endParaRPr lang="de-DE" dirty="0">
              <a:solidFill>
                <a:prstClr val="black"/>
              </a:solidFill>
            </a:endParaRPr>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36</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421189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37</a:t>
            </a:fld>
            <a:endParaRPr lang="de-DE" dirty="0"/>
          </a:p>
        </p:txBody>
      </p:sp>
      <p:sp>
        <p:nvSpPr>
          <p:cNvPr id="97283" name="Rectangle 7"/>
          <p:cNvSpPr txBox="1">
            <a:spLocks noGrp="1" noChangeArrowheads="1"/>
          </p:cNvSpPr>
          <p:nvPr/>
        </p:nvSpPr>
        <p:spPr bwMode="auto">
          <a:xfrm>
            <a:off x="3819693" y="10185507"/>
            <a:ext cx="2918188" cy="532162"/>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37</a:t>
            </a:fld>
            <a:endParaRPr lang="en-GB" sz="1300" dirty="0"/>
          </a:p>
        </p:txBody>
      </p:sp>
      <p:sp>
        <p:nvSpPr>
          <p:cNvPr id="97284" name="Rectangle 2"/>
          <p:cNvSpPr>
            <a:spLocks noGrp="1" noRot="1" noChangeAspect="1" noChangeArrowheads="1" noTextEdit="1"/>
          </p:cNvSpPr>
          <p:nvPr>
            <p:ph type="sldImg"/>
          </p:nvPr>
        </p:nvSpPr>
        <p:spPr>
          <a:xfrm>
            <a:off x="688975" y="803275"/>
            <a:ext cx="5360988" cy="4022725"/>
          </a:xfrm>
          <a:ln/>
        </p:spPr>
      </p:sp>
      <p:sp>
        <p:nvSpPr>
          <p:cNvPr id="97285" name="Rectangle 3"/>
          <p:cNvSpPr>
            <a:spLocks noGrp="1" noChangeArrowheads="1"/>
          </p:cNvSpPr>
          <p:nvPr>
            <p:ph type="body" idx="1"/>
          </p:nvPr>
        </p:nvSpPr>
        <p:spPr>
          <a:xfrm>
            <a:off x="898385" y="5090892"/>
            <a:ext cx="4941113" cy="482295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065496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38</a:t>
            </a:fld>
            <a:endParaRPr lang="de-DE" dirty="0"/>
          </a:p>
        </p:txBody>
      </p:sp>
      <p:sp>
        <p:nvSpPr>
          <p:cNvPr id="97283" name="Rectangle 7"/>
          <p:cNvSpPr txBox="1">
            <a:spLocks noGrp="1" noChangeArrowheads="1"/>
          </p:cNvSpPr>
          <p:nvPr/>
        </p:nvSpPr>
        <p:spPr bwMode="auto">
          <a:xfrm>
            <a:off x="3747438" y="10241192"/>
            <a:ext cx="2862987"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38</a:t>
            </a:fld>
            <a:endParaRPr lang="en-GB" sz="1300" dirty="0"/>
          </a:p>
        </p:txBody>
      </p:sp>
      <p:sp>
        <p:nvSpPr>
          <p:cNvPr id="97284" name="Rectangle 2"/>
          <p:cNvSpPr>
            <a:spLocks noGrp="1" noRot="1" noChangeAspect="1" noChangeArrowheads="1" noTextEdit="1"/>
          </p:cNvSpPr>
          <p:nvPr>
            <p:ph type="sldImg"/>
          </p:nvPr>
        </p:nvSpPr>
        <p:spPr>
          <a:xfrm>
            <a:off x="611188" y="808038"/>
            <a:ext cx="5389562" cy="4043362"/>
          </a:xfrm>
          <a:ln/>
        </p:spPr>
      </p:sp>
      <p:sp>
        <p:nvSpPr>
          <p:cNvPr id="97285" name="Rectangle 3"/>
          <p:cNvSpPr>
            <a:spLocks noGrp="1" noChangeArrowheads="1"/>
          </p:cNvSpPr>
          <p:nvPr>
            <p:ph type="body" idx="1"/>
          </p:nvPr>
        </p:nvSpPr>
        <p:spPr>
          <a:xfrm>
            <a:off x="881391" y="5118725"/>
            <a:ext cx="4847645" cy="4849318"/>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7595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a:t>
            </a:fld>
            <a:endParaRPr lang="de-DE" dirty="0"/>
          </a:p>
        </p:txBody>
      </p:sp>
      <p:sp>
        <p:nvSpPr>
          <p:cNvPr id="97283" name="Rectangle 7"/>
          <p:cNvSpPr txBox="1">
            <a:spLocks noGrp="1" noChangeArrowheads="1"/>
          </p:cNvSpPr>
          <p:nvPr/>
        </p:nvSpPr>
        <p:spPr bwMode="auto">
          <a:xfrm>
            <a:off x="3819693" y="10241193"/>
            <a:ext cx="2918188"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a:t>
            </a:fld>
            <a:endParaRPr lang="en-GB" sz="1300" dirty="0"/>
          </a:p>
        </p:txBody>
      </p:sp>
      <p:sp>
        <p:nvSpPr>
          <p:cNvPr id="97284" name="Rectangle 2"/>
          <p:cNvSpPr>
            <a:spLocks noGrp="1" noRot="1" noChangeAspect="1" noChangeArrowheads="1" noTextEdit="1"/>
          </p:cNvSpPr>
          <p:nvPr>
            <p:ph type="sldImg"/>
          </p:nvPr>
        </p:nvSpPr>
        <p:spPr>
          <a:xfrm>
            <a:off x="674688" y="808038"/>
            <a:ext cx="5389562" cy="4043362"/>
          </a:xfrm>
          <a:ln/>
        </p:spPr>
      </p:sp>
      <p:sp>
        <p:nvSpPr>
          <p:cNvPr id="97285" name="Rectangle 3"/>
          <p:cNvSpPr>
            <a:spLocks noGrp="1" noChangeArrowheads="1"/>
          </p:cNvSpPr>
          <p:nvPr>
            <p:ph type="body" idx="1"/>
          </p:nvPr>
        </p:nvSpPr>
        <p:spPr>
          <a:xfrm>
            <a:off x="898385" y="5118726"/>
            <a:ext cx="4941113" cy="4849318"/>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88202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39</a:t>
            </a:fld>
            <a:endParaRPr lang="en-AU" dirty="0"/>
          </a:p>
        </p:txBody>
      </p:sp>
    </p:spTree>
    <p:extLst>
      <p:ext uri="{BB962C8B-B14F-4D97-AF65-F5344CB8AC3E}">
        <p14:creationId xmlns:p14="http://schemas.microsoft.com/office/powerpoint/2010/main" val="2359184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C6A1642-54FC-4F19-88BF-2DC86F6D1CFA}" type="slidenum">
              <a:rPr lang="en-AU" smtClean="0"/>
              <a:pPr/>
              <a:t>42</a:t>
            </a:fld>
            <a:endParaRPr lang="en-AU" dirty="0"/>
          </a:p>
        </p:txBody>
      </p:sp>
    </p:spTree>
    <p:extLst>
      <p:ext uri="{BB962C8B-B14F-4D97-AF65-F5344CB8AC3E}">
        <p14:creationId xmlns:p14="http://schemas.microsoft.com/office/powerpoint/2010/main" val="953524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45</a:t>
            </a:fld>
            <a:endParaRPr lang="en-AU" dirty="0"/>
          </a:p>
        </p:txBody>
      </p:sp>
    </p:spTree>
    <p:extLst>
      <p:ext uri="{BB962C8B-B14F-4D97-AF65-F5344CB8AC3E}">
        <p14:creationId xmlns:p14="http://schemas.microsoft.com/office/powerpoint/2010/main" val="91556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4</a:t>
            </a:fld>
            <a:endParaRPr lang="de-DE" dirty="0"/>
          </a:p>
        </p:txBody>
      </p:sp>
      <p:sp>
        <p:nvSpPr>
          <p:cNvPr id="97283" name="Rectangle 7"/>
          <p:cNvSpPr txBox="1">
            <a:spLocks noGrp="1" noChangeArrowheads="1"/>
          </p:cNvSpPr>
          <p:nvPr/>
        </p:nvSpPr>
        <p:spPr bwMode="auto">
          <a:xfrm>
            <a:off x="3819693" y="10241193"/>
            <a:ext cx="2918188" cy="535071"/>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4</a:t>
            </a:fld>
            <a:endParaRPr lang="en-GB" sz="1300" dirty="0"/>
          </a:p>
        </p:txBody>
      </p:sp>
      <p:sp>
        <p:nvSpPr>
          <p:cNvPr id="97284" name="Rectangle 2"/>
          <p:cNvSpPr>
            <a:spLocks noGrp="1" noRot="1" noChangeAspect="1" noChangeArrowheads="1" noTextEdit="1"/>
          </p:cNvSpPr>
          <p:nvPr>
            <p:ph type="sldImg"/>
          </p:nvPr>
        </p:nvSpPr>
        <p:spPr>
          <a:xfrm>
            <a:off x="674688" y="808038"/>
            <a:ext cx="5389562" cy="4043362"/>
          </a:xfrm>
          <a:ln/>
        </p:spPr>
      </p:sp>
      <p:sp>
        <p:nvSpPr>
          <p:cNvPr id="97285" name="Rectangle 3"/>
          <p:cNvSpPr>
            <a:spLocks noGrp="1" noChangeArrowheads="1"/>
          </p:cNvSpPr>
          <p:nvPr>
            <p:ph type="body" idx="1"/>
          </p:nvPr>
        </p:nvSpPr>
        <p:spPr>
          <a:xfrm>
            <a:off x="898385" y="5118726"/>
            <a:ext cx="4941113" cy="4849318"/>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99469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dirty="0"/>
              <a:t>Informed </a:t>
            </a:r>
            <a:r>
              <a:rPr lang="en-AU" sz="1200" dirty="0"/>
              <a:t>– they require the investor (the person who has the business problem and will be responsible for achieving the benefits) and those with the most knowledge of the operating environment, the strategic priorities of the organisation, and its stakeholders to participate;</a:t>
            </a:r>
            <a:endParaRPr lang="en-US" sz="1200" dirty="0"/>
          </a:p>
          <a:p>
            <a:pPr lvl="0"/>
            <a:r>
              <a:rPr lang="en-AU" sz="1200" b="1" dirty="0"/>
              <a:t>Evidence-based</a:t>
            </a:r>
            <a:r>
              <a:rPr lang="en-AU" sz="1200" dirty="0"/>
              <a:t> – each statement in the investment story must be supported by evidence. Typically, this evidence is already available and simply needs to be gathered in advance and applied in the workshops to build a robust case;</a:t>
            </a:r>
            <a:endParaRPr lang="en-US" sz="1200" dirty="0"/>
          </a:p>
          <a:p>
            <a:pPr lvl="0"/>
            <a:r>
              <a:rPr lang="en-AU" sz="1200" b="1" dirty="0"/>
              <a:t>Decisive</a:t>
            </a:r>
            <a:r>
              <a:rPr lang="en-AU" sz="1200" dirty="0"/>
              <a:t> - the practices are structured to address a sequence of decisions that are fundamental to the potential investment. It is not possible to move along the IMS ‘line of enquiry’ without substantively concluding the previous stage;</a:t>
            </a:r>
            <a:endParaRPr lang="en-US" sz="1200" dirty="0"/>
          </a:p>
          <a:p>
            <a:pPr lvl="0"/>
            <a:r>
              <a:rPr lang="en-AU" sz="1200" b="1" dirty="0"/>
              <a:t>Focused </a:t>
            </a:r>
            <a:r>
              <a:rPr lang="en-AU" sz="1200" dirty="0"/>
              <a:t>– each discussion is no longer than two hours. This has been found to be short enough period to obtain the time commitment of senior people, and a long enough period to extract, and agree, an investment story;</a:t>
            </a:r>
            <a:endParaRPr lang="en-US" sz="1200" dirty="0"/>
          </a:p>
          <a:p>
            <a:pPr lvl="0"/>
            <a:r>
              <a:rPr lang="en-AU" sz="1200" b="1" dirty="0"/>
              <a:t>Immediate</a:t>
            </a:r>
            <a:r>
              <a:rPr lang="en-AU" sz="1200" dirty="0"/>
              <a:t> – the workshop outputs are concluded within 48 hours of the workshop. During this period the decisions made are circulated and any outstanding matters are discussed and resolved using electronic channels;</a:t>
            </a:r>
            <a:endParaRPr lang="en-US" sz="1200" dirty="0"/>
          </a:p>
          <a:p>
            <a:pPr lvl="0"/>
            <a:r>
              <a:rPr lang="en-AU" sz="1200" b="1" dirty="0"/>
              <a:t>Clear</a:t>
            </a:r>
            <a:r>
              <a:rPr lang="en-AU" sz="1200" dirty="0"/>
              <a:t> – the story of the investment is told in plain English and using concepts that can be understood by a lay person; and</a:t>
            </a:r>
            <a:endParaRPr lang="en-US" sz="1200" dirty="0"/>
          </a:p>
          <a:p>
            <a:pPr lvl="0"/>
            <a:r>
              <a:rPr lang="en-AU" sz="1200" b="1" dirty="0"/>
              <a:t>Facilitated</a:t>
            </a:r>
            <a:r>
              <a:rPr lang="en-AU" sz="1200" dirty="0"/>
              <a:t> – an independent facilitator is responsible for providing appropriate advice in respect of workshop preparation, evidence requirements, process, and participants; extracting and telling the investment story in a way that will maximise its value to the organisation; and generating the workshop outputs in approved templates.</a:t>
            </a:r>
            <a:endParaRPr lang="en-US" sz="1200" dirty="0"/>
          </a:p>
          <a:p>
            <a:endParaRPr lang="en-AU"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5</a:t>
            </a:fld>
            <a:endParaRPr lang="en-AU" dirty="0"/>
          </a:p>
        </p:txBody>
      </p:sp>
    </p:spTree>
    <p:extLst>
      <p:ext uri="{BB962C8B-B14F-4D97-AF65-F5344CB8AC3E}">
        <p14:creationId xmlns:p14="http://schemas.microsoft.com/office/powerpoint/2010/main" val="209217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6</a:t>
            </a:fld>
            <a:endParaRPr lang="en-AU" dirty="0"/>
          </a:p>
        </p:txBody>
      </p:sp>
    </p:spTree>
    <p:extLst>
      <p:ext uri="{BB962C8B-B14F-4D97-AF65-F5344CB8AC3E}">
        <p14:creationId xmlns:p14="http://schemas.microsoft.com/office/powerpoint/2010/main" val="171253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7</a:t>
            </a:fld>
            <a:endParaRPr lang="en-AU" dirty="0"/>
          </a:p>
        </p:txBody>
      </p:sp>
    </p:spTree>
    <p:extLst>
      <p:ext uri="{BB962C8B-B14F-4D97-AF65-F5344CB8AC3E}">
        <p14:creationId xmlns:p14="http://schemas.microsoft.com/office/powerpoint/2010/main" val="303432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1642-54FC-4F19-88BF-2DC86F6D1CFA}" type="slidenum">
              <a:rPr lang="en-AU" smtClean="0"/>
              <a:pPr/>
              <a:t>8</a:t>
            </a:fld>
            <a:endParaRPr lang="en-AU" dirty="0"/>
          </a:p>
        </p:txBody>
      </p:sp>
    </p:spTree>
    <p:extLst>
      <p:ext uri="{BB962C8B-B14F-4D97-AF65-F5344CB8AC3E}">
        <p14:creationId xmlns:p14="http://schemas.microsoft.com/office/powerpoint/2010/main" val="3179217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IPpolicy@dtf.vic.gov.au" TargetMode="External"/><Relationship Id="rId2" Type="http://schemas.openxmlformats.org/officeDocument/2006/relationships/hyperlink" Target="http://creativecommons.org/licenses/by/4.0/"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mailto:IPpolicy@dtf.vic.gov.au" TargetMode="External"/><Relationship Id="rId2" Type="http://schemas.openxmlformats.org/officeDocument/2006/relationships/hyperlink" Target="http://creativecommons.org/licenses/by/4.0/" TargetMode="Externa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mailto:IPpolicy@dtf.vic.gov.au" TargetMode="External"/><Relationship Id="rId2" Type="http://schemas.openxmlformats.org/officeDocument/2006/relationships/hyperlink" Target="http://creativecommons.org/licenses/by/4.0/" TargetMode="External"/><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Freeform 7"/>
          <p:cNvSpPr/>
          <p:nvPr userDrawn="1"/>
        </p:nvSpPr>
        <p:spPr>
          <a:xfrm>
            <a:off x="2474704" y="-21590"/>
            <a:ext cx="6683537" cy="6894676"/>
          </a:xfrm>
          <a:custGeom>
            <a:avLst/>
            <a:gdLst>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0 h 2886075"/>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180975 h 2886075"/>
              <a:gd name="connsiteX4" fmla="*/ 3717925 w 3717925"/>
              <a:gd name="connsiteY4" fmla="*/ 0 h 2886075"/>
              <a:gd name="connsiteX0" fmla="*/ 0 w 3717925"/>
              <a:gd name="connsiteY0" fmla="*/ 1958975 h 2889250"/>
              <a:gd name="connsiteX1" fmla="*/ 454025 w 3717925"/>
              <a:gd name="connsiteY1" fmla="*/ 2889250 h 2889250"/>
              <a:gd name="connsiteX2" fmla="*/ 3717925 w 3717925"/>
              <a:gd name="connsiteY2" fmla="*/ 2879725 h 2889250"/>
              <a:gd name="connsiteX3" fmla="*/ 3717925 w 3717925"/>
              <a:gd name="connsiteY3" fmla="*/ 184150 h 2889250"/>
              <a:gd name="connsiteX4" fmla="*/ 3400425 w 3717925"/>
              <a:gd name="connsiteY4" fmla="*/ 0 h 288925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3381375 w 3717925"/>
              <a:gd name="connsiteY4" fmla="*/ 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828675 w 3717925"/>
              <a:gd name="connsiteY4"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828675 w 3717925"/>
              <a:gd name="connsiteY5"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9525 w 3717925"/>
              <a:gd name="connsiteY5" fmla="*/ 1771650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66887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6" fmla="*/ 4762 w 3722687"/>
              <a:gd name="connsiteY6" fmla="*/ 1774825 h 2705100"/>
              <a:gd name="connsiteX0" fmla="*/ 4762 w 3722687"/>
              <a:gd name="connsiteY0" fmla="*/ 1782762 h 2713037"/>
              <a:gd name="connsiteX1" fmla="*/ 458787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4762 w 3722687"/>
              <a:gd name="connsiteY0" fmla="*/ 1782762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0 w 3722687"/>
              <a:gd name="connsiteY0" fmla="*/ 1781968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0" fmla="*/ 0 w 6637337"/>
              <a:gd name="connsiteY0" fmla="*/ 1781968 h 2722562"/>
              <a:gd name="connsiteX1" fmla="*/ 446881 w 6637337"/>
              <a:gd name="connsiteY1" fmla="*/ 2713037 h 2722562"/>
              <a:gd name="connsiteX2" fmla="*/ 6637337 w 6637337"/>
              <a:gd name="connsiteY2" fmla="*/ 2722562 h 2722562"/>
              <a:gd name="connsiteX3" fmla="*/ 3722687 w 6637337"/>
              <a:gd name="connsiteY3" fmla="*/ 7937 h 2722562"/>
              <a:gd name="connsiteX4" fmla="*/ 843756 w 6637337"/>
              <a:gd name="connsiteY4" fmla="*/ 0 h 2722562"/>
              <a:gd name="connsiteX5" fmla="*/ 0 w 6637337"/>
              <a:gd name="connsiteY5" fmla="*/ 1781968 h 2722562"/>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843756 w 6656387"/>
              <a:gd name="connsiteY4" fmla="*/ 4173538 h 6896100"/>
              <a:gd name="connsiteX5" fmla="*/ 0 w 6656387"/>
              <a:gd name="connsiteY5" fmla="*/ 5955506 h 6896100"/>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2780506 w 6656387"/>
              <a:gd name="connsiteY4" fmla="*/ 33338 h 6896100"/>
              <a:gd name="connsiteX5" fmla="*/ 0 w 6656387"/>
              <a:gd name="connsiteY5" fmla="*/ 5955506 h 6896100"/>
              <a:gd name="connsiteX0" fmla="*/ 0 w 6656387"/>
              <a:gd name="connsiteY0" fmla="*/ 5955506 h 6893718"/>
              <a:gd name="connsiteX1" fmla="*/ 446881 w 6656387"/>
              <a:gd name="connsiteY1" fmla="*/ 6886575 h 6893718"/>
              <a:gd name="connsiteX2" fmla="*/ 6642099 w 6656387"/>
              <a:gd name="connsiteY2" fmla="*/ 6893718 h 6893718"/>
              <a:gd name="connsiteX3" fmla="*/ 6656387 w 6656387"/>
              <a:gd name="connsiteY3" fmla="*/ 0 h 6893718"/>
              <a:gd name="connsiteX4" fmla="*/ 2780506 w 6656387"/>
              <a:gd name="connsiteY4" fmla="*/ 33338 h 6893718"/>
              <a:gd name="connsiteX5" fmla="*/ 0 w 6656387"/>
              <a:gd name="connsiteY5" fmla="*/ 5955506 h 689371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0478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2859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3362 w 6656387"/>
              <a:gd name="connsiteY4" fmla="*/ 17621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5743 w 6656387"/>
              <a:gd name="connsiteY4" fmla="*/ 8096 h 6870858"/>
              <a:gd name="connsiteX5" fmla="*/ 0 w 6656387"/>
              <a:gd name="connsiteY5" fmla="*/ 5932646 h 6870858"/>
              <a:gd name="connsiteX0" fmla="*/ 0 w 6656387"/>
              <a:gd name="connsiteY0" fmla="*/ 5932646 h 6875622"/>
              <a:gd name="connsiteX1" fmla="*/ 446881 w 6656387"/>
              <a:gd name="connsiteY1" fmla="*/ 6875622 h 6875622"/>
              <a:gd name="connsiteX2" fmla="*/ 6642099 w 6656387"/>
              <a:gd name="connsiteY2" fmla="*/ 6870858 h 6875622"/>
              <a:gd name="connsiteX3" fmla="*/ 6656387 w 6656387"/>
              <a:gd name="connsiteY3" fmla="*/ 0 h 6875622"/>
              <a:gd name="connsiteX4" fmla="*/ 2775743 w 6656387"/>
              <a:gd name="connsiteY4" fmla="*/ 8096 h 6875622"/>
              <a:gd name="connsiteX5" fmla="*/ 0 w 6656387"/>
              <a:gd name="connsiteY5" fmla="*/ 5932646 h 6875622"/>
              <a:gd name="connsiteX0" fmla="*/ 0 w 6599237"/>
              <a:gd name="connsiteY0" fmla="*/ 5949315 h 6875622"/>
              <a:gd name="connsiteX1" fmla="*/ 389731 w 6599237"/>
              <a:gd name="connsiteY1" fmla="*/ 6875622 h 6875622"/>
              <a:gd name="connsiteX2" fmla="*/ 6584949 w 6599237"/>
              <a:gd name="connsiteY2" fmla="*/ 6870858 h 6875622"/>
              <a:gd name="connsiteX3" fmla="*/ 6599237 w 6599237"/>
              <a:gd name="connsiteY3" fmla="*/ 0 h 6875622"/>
              <a:gd name="connsiteX4" fmla="*/ 2718593 w 6599237"/>
              <a:gd name="connsiteY4" fmla="*/ 8096 h 6875622"/>
              <a:gd name="connsiteX5" fmla="*/ 0 w 6599237"/>
              <a:gd name="connsiteY5" fmla="*/ 5949315 h 6875622"/>
              <a:gd name="connsiteX0" fmla="*/ 0 w 6649243"/>
              <a:gd name="connsiteY0" fmla="*/ 5946934 h 6875622"/>
              <a:gd name="connsiteX1" fmla="*/ 439737 w 6649243"/>
              <a:gd name="connsiteY1" fmla="*/ 6875622 h 6875622"/>
              <a:gd name="connsiteX2" fmla="*/ 6634955 w 6649243"/>
              <a:gd name="connsiteY2" fmla="*/ 6870858 h 6875622"/>
              <a:gd name="connsiteX3" fmla="*/ 6649243 w 6649243"/>
              <a:gd name="connsiteY3" fmla="*/ 0 h 6875622"/>
              <a:gd name="connsiteX4" fmla="*/ 2768599 w 6649243"/>
              <a:gd name="connsiteY4" fmla="*/ 8096 h 6875622"/>
              <a:gd name="connsiteX5" fmla="*/ 0 w 6649243"/>
              <a:gd name="connsiteY5" fmla="*/ 5946934 h 6875622"/>
              <a:gd name="connsiteX0" fmla="*/ 0 w 6568280"/>
              <a:gd name="connsiteY0" fmla="*/ 5954078 h 6875622"/>
              <a:gd name="connsiteX1" fmla="*/ 358774 w 6568280"/>
              <a:gd name="connsiteY1" fmla="*/ 6875622 h 6875622"/>
              <a:gd name="connsiteX2" fmla="*/ 6553992 w 6568280"/>
              <a:gd name="connsiteY2" fmla="*/ 6870858 h 6875622"/>
              <a:gd name="connsiteX3" fmla="*/ 6568280 w 6568280"/>
              <a:gd name="connsiteY3" fmla="*/ 0 h 6875622"/>
              <a:gd name="connsiteX4" fmla="*/ 2687636 w 6568280"/>
              <a:gd name="connsiteY4" fmla="*/ 8096 h 6875622"/>
              <a:gd name="connsiteX5" fmla="*/ 0 w 6568280"/>
              <a:gd name="connsiteY5" fmla="*/ 5954078 h 6875622"/>
              <a:gd name="connsiteX0" fmla="*/ 0 w 6654005"/>
              <a:gd name="connsiteY0" fmla="*/ 5942172 h 6875622"/>
              <a:gd name="connsiteX1" fmla="*/ 444499 w 6654005"/>
              <a:gd name="connsiteY1" fmla="*/ 6875622 h 6875622"/>
              <a:gd name="connsiteX2" fmla="*/ 6639717 w 6654005"/>
              <a:gd name="connsiteY2" fmla="*/ 6870858 h 6875622"/>
              <a:gd name="connsiteX3" fmla="*/ 6654005 w 6654005"/>
              <a:gd name="connsiteY3" fmla="*/ 0 h 6875622"/>
              <a:gd name="connsiteX4" fmla="*/ 2773361 w 6654005"/>
              <a:gd name="connsiteY4" fmla="*/ 8096 h 6875622"/>
              <a:gd name="connsiteX5" fmla="*/ 0 w 6654005"/>
              <a:gd name="connsiteY5" fmla="*/ 5942172 h 6875622"/>
              <a:gd name="connsiteX0" fmla="*/ 0 w 6654005"/>
              <a:gd name="connsiteY0" fmla="*/ 5942172 h 6875622"/>
              <a:gd name="connsiteX1" fmla="*/ 444499 w 6654005"/>
              <a:gd name="connsiteY1" fmla="*/ 6875622 h 6875622"/>
              <a:gd name="connsiteX2" fmla="*/ 6651623 w 6654005"/>
              <a:gd name="connsiteY2" fmla="*/ 6868477 h 6875622"/>
              <a:gd name="connsiteX3" fmla="*/ 6654005 w 6654005"/>
              <a:gd name="connsiteY3" fmla="*/ 0 h 6875622"/>
              <a:gd name="connsiteX4" fmla="*/ 2773361 w 6654005"/>
              <a:gd name="connsiteY4" fmla="*/ 8096 h 6875622"/>
              <a:gd name="connsiteX5" fmla="*/ 0 w 6654005"/>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3361 w 6665067"/>
              <a:gd name="connsiteY4" fmla="*/ 8096 h 6875622"/>
              <a:gd name="connsiteX5" fmla="*/ 0 w 6665067"/>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827186 w 6665067"/>
              <a:gd name="connsiteY4" fmla="*/ 11262 h 6875622"/>
              <a:gd name="connsiteX5" fmla="*/ 0 w 6665067"/>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9693 w 6665067"/>
              <a:gd name="connsiteY4" fmla="*/ 14428 h 6875622"/>
              <a:gd name="connsiteX5" fmla="*/ 0 w 6665067"/>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822437 w 6665067"/>
              <a:gd name="connsiteY4" fmla="*/ 9678 h 6875622"/>
              <a:gd name="connsiteX5" fmla="*/ 0 w 6665067"/>
              <a:gd name="connsiteY5" fmla="*/ 5942172 h 68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5067" h="6875622">
                <a:moveTo>
                  <a:pt x="0" y="5942172"/>
                </a:moveTo>
                <a:lnTo>
                  <a:pt x="444499" y="6875622"/>
                </a:lnTo>
                <a:lnTo>
                  <a:pt x="6664323" y="6871652"/>
                </a:lnTo>
                <a:cubicBezTo>
                  <a:pt x="6669086" y="4573746"/>
                  <a:pt x="6649242" y="2297906"/>
                  <a:pt x="6654005" y="0"/>
                </a:cubicBezTo>
                <a:lnTo>
                  <a:pt x="2822437" y="9678"/>
                </a:lnTo>
                <a:lnTo>
                  <a:pt x="0" y="5942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Freeform 8"/>
          <p:cNvSpPr/>
          <p:nvPr userDrawn="1"/>
        </p:nvSpPr>
        <p:spPr>
          <a:xfrm>
            <a:off x="-19332" y="654130"/>
            <a:ext cx="2956560" cy="6217920"/>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Lst>
            <a:ahLst/>
            <a:cxnLst>
              <a:cxn ang="0">
                <a:pos x="connsiteX0" y="connsiteY0"/>
              </a:cxn>
              <a:cxn ang="0">
                <a:pos x="connsiteX1" y="connsiteY1"/>
              </a:cxn>
              <a:cxn ang="0">
                <a:pos x="connsiteX2" y="connsiteY2"/>
              </a:cxn>
              <a:cxn ang="0">
                <a:pos x="connsiteX3" y="connsiteY3"/>
              </a:cxn>
            </a:cxnLst>
            <a:rect l="l" t="t" r="r" b="b"/>
            <a:pathLst>
              <a:path w="2956560" h="6217920">
                <a:moveTo>
                  <a:pt x="0" y="0"/>
                </a:moveTo>
                <a:lnTo>
                  <a:pt x="2956560" y="6217920"/>
                </a:lnTo>
                <a:lnTo>
                  <a:pt x="7620" y="621792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9"/>
          <p:cNvSpPr/>
          <p:nvPr userDrawn="1"/>
        </p:nvSpPr>
        <p:spPr>
          <a:xfrm>
            <a:off x="-29333" y="-26112"/>
            <a:ext cx="5337493" cy="5963162"/>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 name="connsiteX0" fmla="*/ 0 w 5291473"/>
              <a:gd name="connsiteY0" fmla="*/ 666758 h 5938368"/>
              <a:gd name="connsiteX1" fmla="*/ 2513171 w 5291473"/>
              <a:gd name="connsiteY1" fmla="*/ 5938368 h 5938368"/>
              <a:gd name="connsiteX2" fmla="*/ 5291473 w 5291473"/>
              <a:gd name="connsiteY2" fmla="*/ 63315 h 5938368"/>
              <a:gd name="connsiteX3" fmla="*/ 10954 w 5291473"/>
              <a:gd name="connsiteY3" fmla="*/ 8 h 5938368"/>
              <a:gd name="connsiteX4" fmla="*/ 0 w 5291473"/>
              <a:gd name="connsiteY4" fmla="*/ 666758 h 5938368"/>
              <a:gd name="connsiteX0" fmla="*/ 0 w 5291473"/>
              <a:gd name="connsiteY0" fmla="*/ 619829 h 5891439"/>
              <a:gd name="connsiteX1" fmla="*/ 2513171 w 5291473"/>
              <a:gd name="connsiteY1" fmla="*/ 5891439 h 5891439"/>
              <a:gd name="connsiteX2" fmla="*/ 5291473 w 5291473"/>
              <a:gd name="connsiteY2" fmla="*/ 16386 h 5891439"/>
              <a:gd name="connsiteX3" fmla="*/ 10954 w 5291473"/>
              <a:gd name="connsiteY3" fmla="*/ 0 h 5891439"/>
              <a:gd name="connsiteX4" fmla="*/ 0 w 5291473"/>
              <a:gd name="connsiteY4" fmla="*/ 619829 h 5891439"/>
              <a:gd name="connsiteX0" fmla="*/ 22008 w 5280636"/>
              <a:gd name="connsiteY0" fmla="*/ 699596 h 5891439"/>
              <a:gd name="connsiteX1" fmla="*/ 2502334 w 5280636"/>
              <a:gd name="connsiteY1" fmla="*/ 5891439 h 5891439"/>
              <a:gd name="connsiteX2" fmla="*/ 5280636 w 5280636"/>
              <a:gd name="connsiteY2" fmla="*/ 16386 h 5891439"/>
              <a:gd name="connsiteX3" fmla="*/ 117 w 5280636"/>
              <a:gd name="connsiteY3" fmla="*/ 0 h 5891439"/>
              <a:gd name="connsiteX4" fmla="*/ 22008 w 5280636"/>
              <a:gd name="connsiteY4" fmla="*/ 699596 h 5891439"/>
              <a:gd name="connsiteX0" fmla="*/ 0 w 5258628"/>
              <a:gd name="connsiteY0" fmla="*/ 683210 h 5875053"/>
              <a:gd name="connsiteX1" fmla="*/ 2480326 w 5258628"/>
              <a:gd name="connsiteY1" fmla="*/ 5875053 h 5875053"/>
              <a:gd name="connsiteX2" fmla="*/ 5258628 w 5258628"/>
              <a:gd name="connsiteY2" fmla="*/ 0 h 5875053"/>
              <a:gd name="connsiteX3" fmla="*/ 15646 w 5258628"/>
              <a:gd name="connsiteY3" fmla="*/ 35228 h 5875053"/>
              <a:gd name="connsiteX4" fmla="*/ 0 w 5258628"/>
              <a:gd name="connsiteY4" fmla="*/ 683210 h 5875053"/>
              <a:gd name="connsiteX0" fmla="*/ 0 w 5258628"/>
              <a:gd name="connsiteY0" fmla="*/ 683210 h 5875053"/>
              <a:gd name="connsiteX1" fmla="*/ 2480326 w 5258628"/>
              <a:gd name="connsiteY1" fmla="*/ 5875053 h 5875053"/>
              <a:gd name="connsiteX2" fmla="*/ 5258628 w 5258628"/>
              <a:gd name="connsiteY2" fmla="*/ 0 h 5875053"/>
              <a:gd name="connsiteX3" fmla="*/ 15646 w 5258628"/>
              <a:gd name="connsiteY3" fmla="*/ 21151 h 5875053"/>
              <a:gd name="connsiteX4" fmla="*/ 0 w 5258628"/>
              <a:gd name="connsiteY4" fmla="*/ 683210 h 587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8628" h="5875053">
                <a:moveTo>
                  <a:pt x="0" y="683210"/>
                </a:moveTo>
                <a:lnTo>
                  <a:pt x="2480326" y="5875053"/>
                </a:lnTo>
                <a:lnTo>
                  <a:pt x="5258628" y="0"/>
                </a:lnTo>
                <a:lnTo>
                  <a:pt x="15646" y="21151"/>
                </a:lnTo>
                <a:cubicBezTo>
                  <a:pt x="13582" y="242608"/>
                  <a:pt x="2064" y="461753"/>
                  <a:pt x="0" y="6832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9959" y="6408081"/>
            <a:ext cx="1206115" cy="360000"/>
          </a:xfrm>
          <a:prstGeom prst="rect">
            <a:avLst/>
          </a:prstGeom>
        </p:spPr>
      </p:pic>
      <p:sp>
        <p:nvSpPr>
          <p:cNvPr id="11" name="Title 1"/>
          <p:cNvSpPr>
            <a:spLocks noGrp="1"/>
          </p:cNvSpPr>
          <p:nvPr>
            <p:ph type="ctrTitle"/>
          </p:nvPr>
        </p:nvSpPr>
        <p:spPr>
          <a:xfrm>
            <a:off x="4247272" y="2027566"/>
            <a:ext cx="4775772" cy="1470025"/>
          </a:xfrm>
          <a:prstGeom prst="rect">
            <a:avLst/>
          </a:prstGeom>
        </p:spPr>
        <p:txBody>
          <a:bodyPr>
            <a:normAutofit/>
          </a:bodyPr>
          <a:lstStyle>
            <a:lvl1pPr>
              <a:defRPr sz="3300">
                <a:solidFill>
                  <a:schemeClr val="bg1"/>
                </a:solidFill>
              </a:defRPr>
            </a:lvl1pPr>
          </a:lstStyle>
          <a:p>
            <a:r>
              <a:rPr lang="en-US"/>
              <a:t>Click to edit Master title style</a:t>
            </a:r>
            <a:endParaRPr lang="en-AU" dirty="0"/>
          </a:p>
        </p:txBody>
      </p:sp>
      <p:sp>
        <p:nvSpPr>
          <p:cNvPr id="13" name="Subtitle 2"/>
          <p:cNvSpPr>
            <a:spLocks noGrp="1"/>
          </p:cNvSpPr>
          <p:nvPr>
            <p:ph type="subTitle" idx="1"/>
          </p:nvPr>
        </p:nvSpPr>
        <p:spPr>
          <a:xfrm>
            <a:off x="4247262" y="3726503"/>
            <a:ext cx="4789161" cy="151826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64521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Picture with Caption">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8649002" y="101600"/>
            <a:ext cx="494998" cy="639413"/>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3" name="Picture Placeholder 2"/>
          <p:cNvSpPr>
            <a:spLocks noGrp="1"/>
          </p:cNvSpPr>
          <p:nvPr>
            <p:ph type="pic" idx="1"/>
          </p:nvPr>
        </p:nvSpPr>
        <p:spPr>
          <a:xfrm>
            <a:off x="716280" y="893762"/>
            <a:ext cx="7459980" cy="458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631932-953D-4D72-82E6-63316B100A06}" type="slidenum">
              <a:rPr lang="en-AU" smtClean="0"/>
              <a:t>‹#›</a:t>
            </a:fld>
            <a:endParaRPr lang="en-AU" dirty="0"/>
          </a:p>
        </p:txBody>
      </p:sp>
      <p:sp>
        <p:nvSpPr>
          <p:cNvPr id="8" name="Title 1"/>
          <p:cNvSpPr>
            <a:spLocks noGrp="1"/>
          </p:cNvSpPr>
          <p:nvPr>
            <p:ph type="title"/>
          </p:nvPr>
        </p:nvSpPr>
        <p:spPr>
          <a:xfrm>
            <a:off x="203628" y="110882"/>
            <a:ext cx="8229600" cy="618596"/>
          </a:xfrm>
        </p:spPr>
        <p:txBody>
          <a:bodyPr/>
          <a:lstStyle/>
          <a:p>
            <a:r>
              <a:rPr lang="en-US"/>
              <a:t>Click to edit Master title style</a:t>
            </a:r>
            <a:endParaRPr lang="en-AU"/>
          </a:p>
        </p:txBody>
      </p:sp>
    </p:spTree>
    <p:extLst>
      <p:ext uri="{BB962C8B-B14F-4D97-AF65-F5344CB8AC3E}">
        <p14:creationId xmlns:p14="http://schemas.microsoft.com/office/powerpoint/2010/main" val="221870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39552" y="3822067"/>
            <a:ext cx="784887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1500" kern="0" spc="10" baseline="0" dirty="0">
                <a:solidFill>
                  <a:schemeClr val="tx1"/>
                </a:solidFill>
                <a:effectLst/>
                <a:latin typeface="+mn-lt"/>
                <a:ea typeface="+mn-ea"/>
                <a:cs typeface="+mn-cs"/>
              </a:rPr>
              <a:t>© State of </a:t>
            </a:r>
            <a:r>
              <a:rPr lang="en-AU" sz="1500" kern="0" spc="10" baseline="0">
                <a:solidFill>
                  <a:schemeClr val="tx1"/>
                </a:solidFill>
                <a:effectLst/>
                <a:latin typeface="+mn-lt"/>
                <a:ea typeface="+mn-ea"/>
                <a:cs typeface="+mn-cs"/>
              </a:rPr>
              <a:t>Victoria </a:t>
            </a:r>
            <a:r>
              <a:rPr lang="en-AU" sz="1500" kern="0" spc="10" baseline="0" smtClean="0">
                <a:solidFill>
                  <a:schemeClr val="tx1"/>
                </a:solidFill>
                <a:effectLst/>
                <a:latin typeface="+mn-lt"/>
                <a:ea typeface="+mn-ea"/>
                <a:cs typeface="+mn-cs"/>
              </a:rPr>
              <a:t>2017</a:t>
            </a:r>
            <a:endParaRPr lang="en-AU" sz="1500" kern="0" spc="10" baseline="0" dirty="0">
              <a:solidFill>
                <a:schemeClr val="tx1"/>
              </a:solidFill>
              <a:effectLst/>
              <a:latin typeface="+mn-lt"/>
              <a:ea typeface="+mn-ea"/>
              <a:cs typeface="+mn-cs"/>
            </a:endParaRPr>
          </a:p>
          <a:p>
            <a:r>
              <a:rPr lang="en-AU" sz="1500" kern="0" spc="10" baseline="0" dirty="0">
                <a:solidFill>
                  <a:schemeClr val="tx1"/>
                </a:solidFill>
                <a:effectLst/>
                <a:latin typeface="+mn-lt"/>
                <a:ea typeface="+mn-ea"/>
                <a:cs typeface="+mn-cs"/>
              </a:rPr>
              <a:t> </a:t>
            </a:r>
          </a:p>
          <a:p>
            <a:endParaRPr lang="en-AU" sz="1500" kern="0" spc="10" baseline="0" dirty="0">
              <a:solidFill>
                <a:schemeClr val="tx1"/>
              </a:solidFill>
              <a:effectLst/>
              <a:latin typeface="+mn-lt"/>
              <a:ea typeface="+mn-ea"/>
              <a:cs typeface="+mn-cs"/>
            </a:endParaRPr>
          </a:p>
          <a:p>
            <a:r>
              <a:rPr lang="en-AU" sz="1500" kern="0" spc="10" baseline="0" dirty="0">
                <a:solidFill>
                  <a:schemeClr val="tx1"/>
                </a:solidFill>
                <a:effectLst/>
                <a:latin typeface="+mn-lt"/>
                <a:ea typeface="+mn-ea"/>
                <a:cs typeface="+mn-cs"/>
              </a:rPr>
              <a:t>You are free to re-use this work under a </a:t>
            </a:r>
            <a:r>
              <a:rPr lang="en-AU" sz="1500" kern="0" spc="10" baseline="0" dirty="0">
                <a:solidFill>
                  <a:schemeClr val="tx1"/>
                </a:solidFill>
                <a:effectLst/>
                <a:latin typeface="+mn-lt"/>
                <a:ea typeface="+mn-ea"/>
                <a:cs typeface="+mn-cs"/>
                <a:hlinkClick r:id="rId2"/>
              </a:rPr>
              <a:t>Creative Commons Attribution 4.0 licence</a:t>
            </a:r>
            <a:r>
              <a:rPr lang="en-AU" sz="1500" kern="0" spc="10" baseline="0" dirty="0">
                <a:solidFill>
                  <a:schemeClr val="tx1"/>
                </a:solidFill>
                <a:effectLst/>
                <a:latin typeface="+mn-lt"/>
                <a:ea typeface="+mn-ea"/>
                <a:cs typeface="+mn-cs"/>
              </a:rPr>
              <a:t>, provided you credit the State of Victoria (Department of Treasury and Finance) as author, indicate if changes were made and comply with the other licence terms. The licence does not apply to any branding, including Government logos.</a:t>
            </a:r>
          </a:p>
          <a:p>
            <a:r>
              <a:rPr lang="en-AU" sz="1500" kern="0" spc="10" baseline="0" dirty="0">
                <a:solidFill>
                  <a:schemeClr val="tx1"/>
                </a:solidFill>
                <a:effectLst/>
                <a:latin typeface="+mn-lt"/>
                <a:ea typeface="+mn-ea"/>
                <a:cs typeface="+mn-cs"/>
              </a:rPr>
              <a:t> </a:t>
            </a:r>
          </a:p>
          <a:p>
            <a:pPr marL="0" marR="0" indent="0" algn="l" defTabSz="914400" rtl="0" eaLnBrk="1" fontAlgn="base" latinLnBrk="0" hangingPunct="1">
              <a:lnSpc>
                <a:spcPct val="100000"/>
              </a:lnSpc>
              <a:spcBef>
                <a:spcPct val="0"/>
              </a:spcBef>
              <a:spcAft>
                <a:spcPct val="0"/>
              </a:spcAft>
              <a:buClrTx/>
              <a:buSzTx/>
              <a:buFontTx/>
              <a:buNone/>
              <a:tabLst/>
              <a:defRPr/>
            </a:pPr>
            <a:r>
              <a:rPr lang="en-AU" sz="1500" kern="0" spc="10" baseline="0" dirty="0">
                <a:solidFill>
                  <a:schemeClr val="tx1"/>
                </a:solidFill>
                <a:effectLst/>
                <a:latin typeface="+mn-lt"/>
                <a:ea typeface="+mn-ea"/>
                <a:cs typeface="+mn-cs"/>
              </a:rPr>
              <a:t>Copyright queries may be directed to </a:t>
            </a:r>
            <a:r>
              <a:rPr lang="en-AU" sz="1500" kern="0" spc="10" baseline="0" dirty="0">
                <a:solidFill>
                  <a:schemeClr val="tx1"/>
                </a:solidFill>
                <a:effectLst/>
                <a:latin typeface="Arial" charset="0"/>
                <a:ea typeface="+mn-ea"/>
                <a:cs typeface="+mn-cs"/>
              </a:rPr>
              <a:t>directed to directed to </a:t>
            </a:r>
            <a:r>
              <a:rPr lang="en-AU" sz="1500" u="sng" kern="0" spc="10" baseline="0" dirty="0">
                <a:solidFill>
                  <a:schemeClr val="tx1">
                    <a:lumMod val="50000"/>
                    <a:lumOff val="50000"/>
                  </a:schemeClr>
                </a:solidFill>
                <a:effectLst/>
                <a:latin typeface="Arial" charset="0"/>
                <a:ea typeface="+mn-ea"/>
                <a:cs typeface="+mn-cs"/>
              </a:rPr>
              <a:t>IPpolicy@dtf.vic.gov.au</a:t>
            </a:r>
            <a:r>
              <a:rPr lang="en-AU" sz="1500" kern="0" spc="10" baseline="0" dirty="0">
                <a:solidFill>
                  <a:schemeClr val="tx1"/>
                </a:solidFill>
                <a:effectLst/>
                <a:latin typeface="Arial" charset="0"/>
                <a:ea typeface="+mn-ea"/>
                <a:cs typeface="+mn-cs"/>
              </a:rPr>
              <a:t> </a:t>
            </a:r>
          </a:p>
        </p:txBody>
      </p:sp>
      <p:pic>
        <p:nvPicPr>
          <p:cNvPr id="1026" name="Picture 2" descr="http://mirrors.creativecommons.org/presskit/buttons/88x31/png/b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0878" y="4108449"/>
            <a:ext cx="1121539" cy="3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063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2">
    <p:spTree>
      <p:nvGrpSpPr>
        <p:cNvPr id="1" name=""/>
        <p:cNvGrpSpPr/>
        <p:nvPr/>
      </p:nvGrpSpPr>
      <p:grpSpPr>
        <a:xfrm>
          <a:off x="0" y="0"/>
          <a:ext cx="0" cy="0"/>
          <a:chOff x="0" y="0"/>
          <a:chExt cx="0" cy="0"/>
        </a:xfrm>
      </p:grpSpPr>
      <p:sp>
        <p:nvSpPr>
          <p:cNvPr id="22" name="Titel 1"/>
          <p:cNvSpPr>
            <a:spLocks noGrp="1"/>
          </p:cNvSpPr>
          <p:nvPr>
            <p:ph type="title"/>
          </p:nvPr>
        </p:nvSpPr>
        <p:spPr>
          <a:xfrm>
            <a:off x="387240" y="410830"/>
            <a:ext cx="835109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387240" y="1483952"/>
            <a:ext cx="5465322"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19411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360001B-1284-4C1E-A5F6-322D3727681D}" type="datetimeFigureOut">
              <a:rPr lang="en-AU" sz="1350" kern="0" smtClean="0">
                <a:solidFill>
                  <a:sysClr val="windowText" lastClr="000000"/>
                </a:solidFill>
              </a:rPr>
              <a:pPr defTabSz="685800"/>
              <a:t>16/06/2017</a:t>
            </a:fld>
            <a:endParaRPr lang="en-AU" sz="1350" kern="0" dirty="0">
              <a:solidFill>
                <a:sysClr val="windowText" lastClr="000000"/>
              </a:solidFill>
            </a:endParaRPr>
          </a:p>
        </p:txBody>
      </p:sp>
      <p:sp>
        <p:nvSpPr>
          <p:cNvPr id="3" name="Footer Placeholder 2"/>
          <p:cNvSpPr>
            <a:spLocks noGrp="1"/>
          </p:cNvSpPr>
          <p:nvPr>
            <p:ph type="ftr" sz="quarter" idx="11"/>
          </p:nvPr>
        </p:nvSpPr>
        <p:spPr/>
        <p:txBody>
          <a:bodyPr/>
          <a:lstStyle/>
          <a:p>
            <a:pPr defTabSz="685800"/>
            <a:endParaRPr lang="en-AU" sz="1350" kern="0" dirty="0">
              <a:solidFill>
                <a:sysClr val="windowText" lastClr="000000"/>
              </a:solidFill>
            </a:endParaRPr>
          </a:p>
        </p:txBody>
      </p:sp>
      <p:sp>
        <p:nvSpPr>
          <p:cNvPr id="4" name="Slide Number Placeholder 3"/>
          <p:cNvSpPr>
            <a:spLocks noGrp="1"/>
          </p:cNvSpPr>
          <p:nvPr>
            <p:ph type="sldNum" sz="quarter" idx="12"/>
          </p:nvPr>
        </p:nvSpPr>
        <p:spPr/>
        <p:txBody>
          <a:bodyPr/>
          <a:lstStyle/>
          <a:p>
            <a:pPr defTabSz="685800"/>
            <a:fld id="{C722B74F-C2F8-4B33-9EFB-59AA650C3949}" type="slidenum">
              <a:rPr lang="en-AU" sz="1350" kern="0" smtClean="0">
                <a:solidFill>
                  <a:sysClr val="windowText" lastClr="000000"/>
                </a:solidFill>
              </a:rPr>
              <a:pPr defTabSz="685800"/>
              <a:t>‹#›</a:t>
            </a:fld>
            <a:endParaRPr lang="en-AU" sz="1350" kern="0" dirty="0">
              <a:solidFill>
                <a:sysClr val="windowText" lastClr="000000"/>
              </a:solidFill>
            </a:endParaRPr>
          </a:p>
        </p:txBody>
      </p:sp>
    </p:spTree>
    <p:extLst>
      <p:ext uri="{BB962C8B-B14F-4D97-AF65-F5344CB8AC3E}">
        <p14:creationId xmlns:p14="http://schemas.microsoft.com/office/powerpoint/2010/main" val="102003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3B631932-953D-4D72-82E6-63316B100A06}" type="slidenum">
              <a:rPr lang="en-AU" smtClean="0"/>
              <a:pPr/>
              <a:t>‹#›</a:t>
            </a:fld>
            <a:endParaRPr lang="en-AU" dirty="0"/>
          </a:p>
        </p:txBody>
      </p:sp>
    </p:spTree>
    <p:extLst>
      <p:ext uri="{BB962C8B-B14F-4D97-AF65-F5344CB8AC3E}">
        <p14:creationId xmlns:p14="http://schemas.microsoft.com/office/powerpoint/2010/main" val="413768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Freeform 13"/>
          <p:cNvSpPr/>
          <p:nvPr userDrawn="1"/>
        </p:nvSpPr>
        <p:spPr>
          <a:xfrm>
            <a:off x="-19332" y="644604"/>
            <a:ext cx="2956560" cy="6217920"/>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Lst>
            <a:ahLst/>
            <a:cxnLst>
              <a:cxn ang="0">
                <a:pos x="connsiteX0" y="connsiteY0"/>
              </a:cxn>
              <a:cxn ang="0">
                <a:pos x="connsiteX1" y="connsiteY1"/>
              </a:cxn>
              <a:cxn ang="0">
                <a:pos x="connsiteX2" y="connsiteY2"/>
              </a:cxn>
              <a:cxn ang="0">
                <a:pos x="connsiteX3" y="connsiteY3"/>
              </a:cxn>
            </a:cxnLst>
            <a:rect l="l" t="t" r="r" b="b"/>
            <a:pathLst>
              <a:path w="2956560" h="6217920">
                <a:moveTo>
                  <a:pt x="0" y="0"/>
                </a:moveTo>
                <a:lnTo>
                  <a:pt x="2956560" y="6217920"/>
                </a:lnTo>
                <a:lnTo>
                  <a:pt x="7620" y="621792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14"/>
          <p:cNvSpPr/>
          <p:nvPr userDrawn="1"/>
        </p:nvSpPr>
        <p:spPr>
          <a:xfrm>
            <a:off x="-19332" y="-1668"/>
            <a:ext cx="5282089" cy="5940743"/>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89" h="5940743">
                <a:moveTo>
                  <a:pt x="0" y="669133"/>
                </a:moveTo>
                <a:lnTo>
                  <a:pt x="2513171" y="5940743"/>
                </a:lnTo>
                <a:lnTo>
                  <a:pt x="5282089" y="0"/>
                </a:lnTo>
                <a:lnTo>
                  <a:pt x="10954" y="2383"/>
                </a:lnTo>
                <a:cubicBezTo>
                  <a:pt x="8890" y="223840"/>
                  <a:pt x="2064" y="447676"/>
                  <a:pt x="0" y="6691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15"/>
          <p:cNvSpPr/>
          <p:nvPr userDrawn="1"/>
        </p:nvSpPr>
        <p:spPr>
          <a:xfrm>
            <a:off x="2493174" y="-12064"/>
            <a:ext cx="6665067" cy="6875623"/>
          </a:xfrm>
          <a:custGeom>
            <a:avLst/>
            <a:gdLst>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0 h 2886075"/>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180975 h 2886075"/>
              <a:gd name="connsiteX4" fmla="*/ 3717925 w 3717925"/>
              <a:gd name="connsiteY4" fmla="*/ 0 h 2886075"/>
              <a:gd name="connsiteX0" fmla="*/ 0 w 3717925"/>
              <a:gd name="connsiteY0" fmla="*/ 1958975 h 2889250"/>
              <a:gd name="connsiteX1" fmla="*/ 454025 w 3717925"/>
              <a:gd name="connsiteY1" fmla="*/ 2889250 h 2889250"/>
              <a:gd name="connsiteX2" fmla="*/ 3717925 w 3717925"/>
              <a:gd name="connsiteY2" fmla="*/ 2879725 h 2889250"/>
              <a:gd name="connsiteX3" fmla="*/ 3717925 w 3717925"/>
              <a:gd name="connsiteY3" fmla="*/ 184150 h 2889250"/>
              <a:gd name="connsiteX4" fmla="*/ 3400425 w 3717925"/>
              <a:gd name="connsiteY4" fmla="*/ 0 h 288925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3381375 w 3717925"/>
              <a:gd name="connsiteY4" fmla="*/ 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828675 w 3717925"/>
              <a:gd name="connsiteY4"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828675 w 3717925"/>
              <a:gd name="connsiteY5"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9525 w 3717925"/>
              <a:gd name="connsiteY5" fmla="*/ 1771650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66887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6" fmla="*/ 4762 w 3722687"/>
              <a:gd name="connsiteY6" fmla="*/ 1774825 h 2705100"/>
              <a:gd name="connsiteX0" fmla="*/ 4762 w 3722687"/>
              <a:gd name="connsiteY0" fmla="*/ 1782762 h 2713037"/>
              <a:gd name="connsiteX1" fmla="*/ 458787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4762 w 3722687"/>
              <a:gd name="connsiteY0" fmla="*/ 1782762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0 w 3722687"/>
              <a:gd name="connsiteY0" fmla="*/ 1781968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0" fmla="*/ 0 w 6637337"/>
              <a:gd name="connsiteY0" fmla="*/ 1781968 h 2722562"/>
              <a:gd name="connsiteX1" fmla="*/ 446881 w 6637337"/>
              <a:gd name="connsiteY1" fmla="*/ 2713037 h 2722562"/>
              <a:gd name="connsiteX2" fmla="*/ 6637337 w 6637337"/>
              <a:gd name="connsiteY2" fmla="*/ 2722562 h 2722562"/>
              <a:gd name="connsiteX3" fmla="*/ 3722687 w 6637337"/>
              <a:gd name="connsiteY3" fmla="*/ 7937 h 2722562"/>
              <a:gd name="connsiteX4" fmla="*/ 843756 w 6637337"/>
              <a:gd name="connsiteY4" fmla="*/ 0 h 2722562"/>
              <a:gd name="connsiteX5" fmla="*/ 0 w 6637337"/>
              <a:gd name="connsiteY5" fmla="*/ 1781968 h 2722562"/>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843756 w 6656387"/>
              <a:gd name="connsiteY4" fmla="*/ 4173538 h 6896100"/>
              <a:gd name="connsiteX5" fmla="*/ 0 w 6656387"/>
              <a:gd name="connsiteY5" fmla="*/ 5955506 h 6896100"/>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2780506 w 6656387"/>
              <a:gd name="connsiteY4" fmla="*/ 33338 h 6896100"/>
              <a:gd name="connsiteX5" fmla="*/ 0 w 6656387"/>
              <a:gd name="connsiteY5" fmla="*/ 5955506 h 6896100"/>
              <a:gd name="connsiteX0" fmla="*/ 0 w 6656387"/>
              <a:gd name="connsiteY0" fmla="*/ 5955506 h 6893718"/>
              <a:gd name="connsiteX1" fmla="*/ 446881 w 6656387"/>
              <a:gd name="connsiteY1" fmla="*/ 6886575 h 6893718"/>
              <a:gd name="connsiteX2" fmla="*/ 6642099 w 6656387"/>
              <a:gd name="connsiteY2" fmla="*/ 6893718 h 6893718"/>
              <a:gd name="connsiteX3" fmla="*/ 6656387 w 6656387"/>
              <a:gd name="connsiteY3" fmla="*/ 0 h 6893718"/>
              <a:gd name="connsiteX4" fmla="*/ 2780506 w 6656387"/>
              <a:gd name="connsiteY4" fmla="*/ 33338 h 6893718"/>
              <a:gd name="connsiteX5" fmla="*/ 0 w 6656387"/>
              <a:gd name="connsiteY5" fmla="*/ 5955506 h 689371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0478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2859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3362 w 6656387"/>
              <a:gd name="connsiteY4" fmla="*/ 17621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5743 w 6656387"/>
              <a:gd name="connsiteY4" fmla="*/ 8096 h 6870858"/>
              <a:gd name="connsiteX5" fmla="*/ 0 w 6656387"/>
              <a:gd name="connsiteY5" fmla="*/ 5932646 h 6870858"/>
              <a:gd name="connsiteX0" fmla="*/ 0 w 6656387"/>
              <a:gd name="connsiteY0" fmla="*/ 5932646 h 6875622"/>
              <a:gd name="connsiteX1" fmla="*/ 446881 w 6656387"/>
              <a:gd name="connsiteY1" fmla="*/ 6875622 h 6875622"/>
              <a:gd name="connsiteX2" fmla="*/ 6642099 w 6656387"/>
              <a:gd name="connsiteY2" fmla="*/ 6870858 h 6875622"/>
              <a:gd name="connsiteX3" fmla="*/ 6656387 w 6656387"/>
              <a:gd name="connsiteY3" fmla="*/ 0 h 6875622"/>
              <a:gd name="connsiteX4" fmla="*/ 2775743 w 6656387"/>
              <a:gd name="connsiteY4" fmla="*/ 8096 h 6875622"/>
              <a:gd name="connsiteX5" fmla="*/ 0 w 6656387"/>
              <a:gd name="connsiteY5" fmla="*/ 5932646 h 6875622"/>
              <a:gd name="connsiteX0" fmla="*/ 0 w 6599237"/>
              <a:gd name="connsiteY0" fmla="*/ 5949315 h 6875622"/>
              <a:gd name="connsiteX1" fmla="*/ 389731 w 6599237"/>
              <a:gd name="connsiteY1" fmla="*/ 6875622 h 6875622"/>
              <a:gd name="connsiteX2" fmla="*/ 6584949 w 6599237"/>
              <a:gd name="connsiteY2" fmla="*/ 6870858 h 6875622"/>
              <a:gd name="connsiteX3" fmla="*/ 6599237 w 6599237"/>
              <a:gd name="connsiteY3" fmla="*/ 0 h 6875622"/>
              <a:gd name="connsiteX4" fmla="*/ 2718593 w 6599237"/>
              <a:gd name="connsiteY4" fmla="*/ 8096 h 6875622"/>
              <a:gd name="connsiteX5" fmla="*/ 0 w 6599237"/>
              <a:gd name="connsiteY5" fmla="*/ 5949315 h 6875622"/>
              <a:gd name="connsiteX0" fmla="*/ 0 w 6649243"/>
              <a:gd name="connsiteY0" fmla="*/ 5946934 h 6875622"/>
              <a:gd name="connsiteX1" fmla="*/ 439737 w 6649243"/>
              <a:gd name="connsiteY1" fmla="*/ 6875622 h 6875622"/>
              <a:gd name="connsiteX2" fmla="*/ 6634955 w 6649243"/>
              <a:gd name="connsiteY2" fmla="*/ 6870858 h 6875622"/>
              <a:gd name="connsiteX3" fmla="*/ 6649243 w 6649243"/>
              <a:gd name="connsiteY3" fmla="*/ 0 h 6875622"/>
              <a:gd name="connsiteX4" fmla="*/ 2768599 w 6649243"/>
              <a:gd name="connsiteY4" fmla="*/ 8096 h 6875622"/>
              <a:gd name="connsiteX5" fmla="*/ 0 w 6649243"/>
              <a:gd name="connsiteY5" fmla="*/ 5946934 h 6875622"/>
              <a:gd name="connsiteX0" fmla="*/ 0 w 6568280"/>
              <a:gd name="connsiteY0" fmla="*/ 5954078 h 6875622"/>
              <a:gd name="connsiteX1" fmla="*/ 358774 w 6568280"/>
              <a:gd name="connsiteY1" fmla="*/ 6875622 h 6875622"/>
              <a:gd name="connsiteX2" fmla="*/ 6553992 w 6568280"/>
              <a:gd name="connsiteY2" fmla="*/ 6870858 h 6875622"/>
              <a:gd name="connsiteX3" fmla="*/ 6568280 w 6568280"/>
              <a:gd name="connsiteY3" fmla="*/ 0 h 6875622"/>
              <a:gd name="connsiteX4" fmla="*/ 2687636 w 6568280"/>
              <a:gd name="connsiteY4" fmla="*/ 8096 h 6875622"/>
              <a:gd name="connsiteX5" fmla="*/ 0 w 6568280"/>
              <a:gd name="connsiteY5" fmla="*/ 5954078 h 6875622"/>
              <a:gd name="connsiteX0" fmla="*/ 0 w 6654005"/>
              <a:gd name="connsiteY0" fmla="*/ 5942172 h 6875622"/>
              <a:gd name="connsiteX1" fmla="*/ 444499 w 6654005"/>
              <a:gd name="connsiteY1" fmla="*/ 6875622 h 6875622"/>
              <a:gd name="connsiteX2" fmla="*/ 6639717 w 6654005"/>
              <a:gd name="connsiteY2" fmla="*/ 6870858 h 6875622"/>
              <a:gd name="connsiteX3" fmla="*/ 6654005 w 6654005"/>
              <a:gd name="connsiteY3" fmla="*/ 0 h 6875622"/>
              <a:gd name="connsiteX4" fmla="*/ 2773361 w 6654005"/>
              <a:gd name="connsiteY4" fmla="*/ 8096 h 6875622"/>
              <a:gd name="connsiteX5" fmla="*/ 0 w 6654005"/>
              <a:gd name="connsiteY5" fmla="*/ 5942172 h 6875622"/>
              <a:gd name="connsiteX0" fmla="*/ 0 w 6654005"/>
              <a:gd name="connsiteY0" fmla="*/ 5942172 h 6875622"/>
              <a:gd name="connsiteX1" fmla="*/ 444499 w 6654005"/>
              <a:gd name="connsiteY1" fmla="*/ 6875622 h 6875622"/>
              <a:gd name="connsiteX2" fmla="*/ 6651623 w 6654005"/>
              <a:gd name="connsiteY2" fmla="*/ 6868477 h 6875622"/>
              <a:gd name="connsiteX3" fmla="*/ 6654005 w 6654005"/>
              <a:gd name="connsiteY3" fmla="*/ 0 h 6875622"/>
              <a:gd name="connsiteX4" fmla="*/ 2773361 w 6654005"/>
              <a:gd name="connsiteY4" fmla="*/ 8096 h 6875622"/>
              <a:gd name="connsiteX5" fmla="*/ 0 w 6654005"/>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3361 w 6665067"/>
              <a:gd name="connsiteY4" fmla="*/ 8096 h 6875622"/>
              <a:gd name="connsiteX5" fmla="*/ 0 w 6665067"/>
              <a:gd name="connsiteY5" fmla="*/ 5942172 h 68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5067" h="6875622">
                <a:moveTo>
                  <a:pt x="0" y="5942172"/>
                </a:moveTo>
                <a:lnTo>
                  <a:pt x="444499" y="6875622"/>
                </a:lnTo>
                <a:lnTo>
                  <a:pt x="6664323" y="6871652"/>
                </a:lnTo>
                <a:cubicBezTo>
                  <a:pt x="6669086" y="4573746"/>
                  <a:pt x="6649242" y="2297906"/>
                  <a:pt x="6654005" y="0"/>
                </a:cubicBezTo>
                <a:lnTo>
                  <a:pt x="2773361" y="8096"/>
                </a:lnTo>
                <a:lnTo>
                  <a:pt x="0" y="5942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userDrawn="1">
            <p:ph type="ctrTitle"/>
          </p:nvPr>
        </p:nvSpPr>
        <p:spPr>
          <a:xfrm>
            <a:off x="4283968" y="1989141"/>
            <a:ext cx="4752528" cy="1470025"/>
          </a:xfrm>
        </p:spPr>
        <p:txBody>
          <a:bodyPr>
            <a:normAutofit/>
          </a:bodyPr>
          <a:lstStyle>
            <a:lvl1pPr>
              <a:defRPr sz="330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3619500" y="3688082"/>
            <a:ext cx="5416996" cy="151826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9959" y="6408081"/>
            <a:ext cx="1206115" cy="360000"/>
          </a:xfrm>
          <a:prstGeom prst="rect">
            <a:avLst/>
          </a:prstGeom>
        </p:spPr>
      </p:pic>
    </p:spTree>
    <p:extLst>
      <p:ext uri="{BB962C8B-B14F-4D97-AF65-F5344CB8AC3E}">
        <p14:creationId xmlns:p14="http://schemas.microsoft.com/office/powerpoint/2010/main" val="135849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2pPr marL="717550" indent="-358775">
              <a:defRPr/>
            </a:lvl2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2A3DB-8CCB-47C4-8EE0-D49637D3DBA4}" type="slidenum">
              <a:rPr lang="en-AU" smtClean="0"/>
              <a:t>‹#›</a:t>
            </a:fld>
            <a:endParaRPr lang="en-AU" dirty="0"/>
          </a:p>
        </p:txBody>
      </p:sp>
    </p:spTree>
    <p:extLst>
      <p:ext uri="{BB962C8B-B14F-4D97-AF65-F5344CB8AC3E}">
        <p14:creationId xmlns:p14="http://schemas.microsoft.com/office/powerpoint/2010/main" val="349076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722A3DB-8CCB-47C4-8EE0-D49637D3DBA4}" type="slidenum">
              <a:rPr lang="en-AU" smtClean="0"/>
              <a:t>‹#›</a:t>
            </a:fld>
            <a:endParaRPr lang="en-AU" dirty="0"/>
          </a:p>
        </p:txBody>
      </p:sp>
    </p:spTree>
    <p:extLst>
      <p:ext uri="{BB962C8B-B14F-4D97-AF65-F5344CB8AC3E}">
        <p14:creationId xmlns:p14="http://schemas.microsoft.com/office/powerpoint/2010/main" val="1882885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39552" y="3822067"/>
            <a:ext cx="784887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1500" kern="0" spc="10" baseline="0" dirty="0">
                <a:solidFill>
                  <a:schemeClr val="tx1"/>
                </a:solidFill>
                <a:effectLst/>
                <a:latin typeface="+mn-lt"/>
                <a:ea typeface="+mn-ea"/>
                <a:cs typeface="+mn-cs"/>
              </a:rPr>
              <a:t>© State of Victoria 2017</a:t>
            </a:r>
          </a:p>
          <a:p>
            <a:r>
              <a:rPr lang="en-AU" sz="1500" kern="0" spc="10" baseline="0" dirty="0">
                <a:solidFill>
                  <a:schemeClr val="tx1"/>
                </a:solidFill>
                <a:effectLst/>
                <a:latin typeface="+mn-lt"/>
                <a:ea typeface="+mn-ea"/>
                <a:cs typeface="+mn-cs"/>
              </a:rPr>
              <a:t> </a:t>
            </a:r>
          </a:p>
          <a:p>
            <a:endParaRPr lang="en-AU" sz="1500" kern="0" spc="10" baseline="0" dirty="0">
              <a:solidFill>
                <a:schemeClr val="tx1"/>
              </a:solidFill>
              <a:effectLst/>
              <a:latin typeface="+mn-lt"/>
              <a:ea typeface="+mn-ea"/>
              <a:cs typeface="+mn-cs"/>
            </a:endParaRPr>
          </a:p>
          <a:p>
            <a:r>
              <a:rPr lang="en-AU" sz="1500" kern="0" spc="10" baseline="0" dirty="0">
                <a:solidFill>
                  <a:schemeClr val="tx1"/>
                </a:solidFill>
                <a:effectLst/>
                <a:latin typeface="+mn-lt"/>
                <a:ea typeface="+mn-ea"/>
                <a:cs typeface="+mn-cs"/>
              </a:rPr>
              <a:t>You are free to re-use this work under a </a:t>
            </a:r>
            <a:r>
              <a:rPr lang="en-AU" sz="1500" kern="0" spc="10" baseline="0" dirty="0">
                <a:solidFill>
                  <a:schemeClr val="tx1"/>
                </a:solidFill>
                <a:effectLst/>
                <a:latin typeface="+mn-lt"/>
                <a:ea typeface="+mn-ea"/>
                <a:cs typeface="+mn-cs"/>
                <a:hlinkClick r:id="rId2"/>
              </a:rPr>
              <a:t>Creative Commons Attribution 4.0 licence</a:t>
            </a:r>
            <a:r>
              <a:rPr lang="en-AU" sz="1500" kern="0" spc="10" baseline="0" dirty="0">
                <a:solidFill>
                  <a:schemeClr val="tx1"/>
                </a:solidFill>
                <a:effectLst/>
                <a:latin typeface="+mn-lt"/>
                <a:ea typeface="+mn-ea"/>
                <a:cs typeface="+mn-cs"/>
              </a:rPr>
              <a:t>, provided you credit the State of Victoria (Department of Treasury and Finance) as author, indicate if changes were made and comply with the other licence terms. The licence does not apply to any branding, including Government logos.</a:t>
            </a:r>
          </a:p>
          <a:p>
            <a:r>
              <a:rPr lang="en-AU" sz="1500" kern="0" spc="10" baseline="0" dirty="0">
                <a:solidFill>
                  <a:schemeClr val="tx1"/>
                </a:solidFill>
                <a:effectLst/>
                <a:latin typeface="+mn-lt"/>
                <a:ea typeface="+mn-ea"/>
                <a:cs typeface="+mn-cs"/>
              </a:rPr>
              <a:t> </a:t>
            </a:r>
          </a:p>
          <a:p>
            <a:r>
              <a:rPr lang="en-AU" sz="1500" kern="0" spc="10" baseline="0" dirty="0">
                <a:solidFill>
                  <a:schemeClr val="tx1"/>
                </a:solidFill>
                <a:effectLst/>
                <a:latin typeface="+mn-lt"/>
                <a:ea typeface="+mn-ea"/>
                <a:cs typeface="+mn-cs"/>
              </a:rPr>
              <a:t>Copyright queries may be directed to </a:t>
            </a:r>
            <a:r>
              <a:rPr lang="en-AU" sz="1500" kern="0" spc="10" baseline="0" dirty="0">
                <a:solidFill>
                  <a:schemeClr val="tx1"/>
                </a:solidFill>
                <a:effectLst/>
                <a:latin typeface="+mn-lt"/>
                <a:ea typeface="+mn-ea"/>
                <a:cs typeface="+mn-cs"/>
                <a:hlinkClick r:id="rId3"/>
              </a:rPr>
              <a:t>IPpolicy@dtf.vic.gov.au</a:t>
            </a:r>
            <a:endParaRPr lang="en-AU" sz="1500" kern="0" spc="10" baseline="0" dirty="0">
              <a:solidFill>
                <a:schemeClr val="tx1"/>
              </a:solidFill>
              <a:effectLst/>
              <a:latin typeface="+mn-lt"/>
              <a:ea typeface="+mn-ea"/>
              <a:cs typeface="+mn-cs"/>
            </a:endParaRPr>
          </a:p>
        </p:txBody>
      </p:sp>
      <p:pic>
        <p:nvPicPr>
          <p:cNvPr id="1026" name="Picture 2" descr="http://mirrors.creativecommons.org/presskit/buttons/88x31/png/b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0878" y="4108449"/>
            <a:ext cx="1121539" cy="3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67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idescreen Title Slide 1">
    <p:spTree>
      <p:nvGrpSpPr>
        <p:cNvPr id="1" name=""/>
        <p:cNvGrpSpPr/>
        <p:nvPr/>
      </p:nvGrpSpPr>
      <p:grpSpPr>
        <a:xfrm>
          <a:off x="0" y="0"/>
          <a:ext cx="0" cy="0"/>
          <a:chOff x="0" y="0"/>
          <a:chExt cx="0" cy="0"/>
        </a:xfrm>
      </p:grpSpPr>
      <p:sp>
        <p:nvSpPr>
          <p:cNvPr id="13" name="Freeform 12"/>
          <p:cNvSpPr/>
          <p:nvPr userDrawn="1"/>
        </p:nvSpPr>
        <p:spPr>
          <a:xfrm>
            <a:off x="1850530" y="-21167"/>
            <a:ext cx="7297998" cy="6891867"/>
          </a:xfrm>
          <a:custGeom>
            <a:avLst/>
            <a:gdLst>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0 h 2886075"/>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180975 h 2886075"/>
              <a:gd name="connsiteX4" fmla="*/ 3717925 w 3717925"/>
              <a:gd name="connsiteY4" fmla="*/ 0 h 2886075"/>
              <a:gd name="connsiteX0" fmla="*/ 0 w 3717925"/>
              <a:gd name="connsiteY0" fmla="*/ 1958975 h 2889250"/>
              <a:gd name="connsiteX1" fmla="*/ 454025 w 3717925"/>
              <a:gd name="connsiteY1" fmla="*/ 2889250 h 2889250"/>
              <a:gd name="connsiteX2" fmla="*/ 3717925 w 3717925"/>
              <a:gd name="connsiteY2" fmla="*/ 2879725 h 2889250"/>
              <a:gd name="connsiteX3" fmla="*/ 3717925 w 3717925"/>
              <a:gd name="connsiteY3" fmla="*/ 184150 h 2889250"/>
              <a:gd name="connsiteX4" fmla="*/ 3400425 w 3717925"/>
              <a:gd name="connsiteY4" fmla="*/ 0 h 288925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3381375 w 3717925"/>
              <a:gd name="connsiteY4" fmla="*/ 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828675 w 3717925"/>
              <a:gd name="connsiteY4"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828675 w 3717925"/>
              <a:gd name="connsiteY5"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9525 w 3717925"/>
              <a:gd name="connsiteY5" fmla="*/ 1771650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66887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6" fmla="*/ 4762 w 3722687"/>
              <a:gd name="connsiteY6" fmla="*/ 1774825 h 2705100"/>
              <a:gd name="connsiteX0" fmla="*/ 4762 w 3722687"/>
              <a:gd name="connsiteY0" fmla="*/ 1782762 h 2713037"/>
              <a:gd name="connsiteX1" fmla="*/ 458787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4762 w 3722687"/>
              <a:gd name="connsiteY0" fmla="*/ 1782762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0 w 3722687"/>
              <a:gd name="connsiteY0" fmla="*/ 1781968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0" fmla="*/ 0 w 6637337"/>
              <a:gd name="connsiteY0" fmla="*/ 1781968 h 2722562"/>
              <a:gd name="connsiteX1" fmla="*/ 446881 w 6637337"/>
              <a:gd name="connsiteY1" fmla="*/ 2713037 h 2722562"/>
              <a:gd name="connsiteX2" fmla="*/ 6637337 w 6637337"/>
              <a:gd name="connsiteY2" fmla="*/ 2722562 h 2722562"/>
              <a:gd name="connsiteX3" fmla="*/ 3722687 w 6637337"/>
              <a:gd name="connsiteY3" fmla="*/ 7937 h 2722562"/>
              <a:gd name="connsiteX4" fmla="*/ 843756 w 6637337"/>
              <a:gd name="connsiteY4" fmla="*/ 0 h 2722562"/>
              <a:gd name="connsiteX5" fmla="*/ 0 w 6637337"/>
              <a:gd name="connsiteY5" fmla="*/ 1781968 h 2722562"/>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843756 w 6656387"/>
              <a:gd name="connsiteY4" fmla="*/ 4173538 h 6896100"/>
              <a:gd name="connsiteX5" fmla="*/ 0 w 6656387"/>
              <a:gd name="connsiteY5" fmla="*/ 5955506 h 6896100"/>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2780506 w 6656387"/>
              <a:gd name="connsiteY4" fmla="*/ 33338 h 6896100"/>
              <a:gd name="connsiteX5" fmla="*/ 0 w 6656387"/>
              <a:gd name="connsiteY5" fmla="*/ 5955506 h 6896100"/>
              <a:gd name="connsiteX0" fmla="*/ 0 w 6656387"/>
              <a:gd name="connsiteY0" fmla="*/ 5955506 h 6893718"/>
              <a:gd name="connsiteX1" fmla="*/ 446881 w 6656387"/>
              <a:gd name="connsiteY1" fmla="*/ 6886575 h 6893718"/>
              <a:gd name="connsiteX2" fmla="*/ 6642099 w 6656387"/>
              <a:gd name="connsiteY2" fmla="*/ 6893718 h 6893718"/>
              <a:gd name="connsiteX3" fmla="*/ 6656387 w 6656387"/>
              <a:gd name="connsiteY3" fmla="*/ 0 h 6893718"/>
              <a:gd name="connsiteX4" fmla="*/ 2780506 w 6656387"/>
              <a:gd name="connsiteY4" fmla="*/ 33338 h 6893718"/>
              <a:gd name="connsiteX5" fmla="*/ 0 w 6656387"/>
              <a:gd name="connsiteY5" fmla="*/ 5955506 h 689371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0478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2859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3362 w 6656387"/>
              <a:gd name="connsiteY4" fmla="*/ 17621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5743 w 6656387"/>
              <a:gd name="connsiteY4" fmla="*/ 8096 h 6870858"/>
              <a:gd name="connsiteX5" fmla="*/ 0 w 6656387"/>
              <a:gd name="connsiteY5" fmla="*/ 5932646 h 6870858"/>
              <a:gd name="connsiteX0" fmla="*/ 0 w 6656387"/>
              <a:gd name="connsiteY0" fmla="*/ 5932646 h 6875622"/>
              <a:gd name="connsiteX1" fmla="*/ 446881 w 6656387"/>
              <a:gd name="connsiteY1" fmla="*/ 6875622 h 6875622"/>
              <a:gd name="connsiteX2" fmla="*/ 6642099 w 6656387"/>
              <a:gd name="connsiteY2" fmla="*/ 6870858 h 6875622"/>
              <a:gd name="connsiteX3" fmla="*/ 6656387 w 6656387"/>
              <a:gd name="connsiteY3" fmla="*/ 0 h 6875622"/>
              <a:gd name="connsiteX4" fmla="*/ 2775743 w 6656387"/>
              <a:gd name="connsiteY4" fmla="*/ 8096 h 6875622"/>
              <a:gd name="connsiteX5" fmla="*/ 0 w 6656387"/>
              <a:gd name="connsiteY5" fmla="*/ 5932646 h 6875622"/>
              <a:gd name="connsiteX0" fmla="*/ 0 w 6599237"/>
              <a:gd name="connsiteY0" fmla="*/ 5949315 h 6875622"/>
              <a:gd name="connsiteX1" fmla="*/ 389731 w 6599237"/>
              <a:gd name="connsiteY1" fmla="*/ 6875622 h 6875622"/>
              <a:gd name="connsiteX2" fmla="*/ 6584949 w 6599237"/>
              <a:gd name="connsiteY2" fmla="*/ 6870858 h 6875622"/>
              <a:gd name="connsiteX3" fmla="*/ 6599237 w 6599237"/>
              <a:gd name="connsiteY3" fmla="*/ 0 h 6875622"/>
              <a:gd name="connsiteX4" fmla="*/ 2718593 w 6599237"/>
              <a:gd name="connsiteY4" fmla="*/ 8096 h 6875622"/>
              <a:gd name="connsiteX5" fmla="*/ 0 w 6599237"/>
              <a:gd name="connsiteY5" fmla="*/ 5949315 h 6875622"/>
              <a:gd name="connsiteX0" fmla="*/ 0 w 6649243"/>
              <a:gd name="connsiteY0" fmla="*/ 5946934 h 6875622"/>
              <a:gd name="connsiteX1" fmla="*/ 439737 w 6649243"/>
              <a:gd name="connsiteY1" fmla="*/ 6875622 h 6875622"/>
              <a:gd name="connsiteX2" fmla="*/ 6634955 w 6649243"/>
              <a:gd name="connsiteY2" fmla="*/ 6870858 h 6875622"/>
              <a:gd name="connsiteX3" fmla="*/ 6649243 w 6649243"/>
              <a:gd name="connsiteY3" fmla="*/ 0 h 6875622"/>
              <a:gd name="connsiteX4" fmla="*/ 2768599 w 6649243"/>
              <a:gd name="connsiteY4" fmla="*/ 8096 h 6875622"/>
              <a:gd name="connsiteX5" fmla="*/ 0 w 6649243"/>
              <a:gd name="connsiteY5" fmla="*/ 5946934 h 6875622"/>
              <a:gd name="connsiteX0" fmla="*/ 0 w 6568280"/>
              <a:gd name="connsiteY0" fmla="*/ 5954078 h 6875622"/>
              <a:gd name="connsiteX1" fmla="*/ 358774 w 6568280"/>
              <a:gd name="connsiteY1" fmla="*/ 6875622 h 6875622"/>
              <a:gd name="connsiteX2" fmla="*/ 6553992 w 6568280"/>
              <a:gd name="connsiteY2" fmla="*/ 6870858 h 6875622"/>
              <a:gd name="connsiteX3" fmla="*/ 6568280 w 6568280"/>
              <a:gd name="connsiteY3" fmla="*/ 0 h 6875622"/>
              <a:gd name="connsiteX4" fmla="*/ 2687636 w 6568280"/>
              <a:gd name="connsiteY4" fmla="*/ 8096 h 6875622"/>
              <a:gd name="connsiteX5" fmla="*/ 0 w 6568280"/>
              <a:gd name="connsiteY5" fmla="*/ 5954078 h 6875622"/>
              <a:gd name="connsiteX0" fmla="*/ 0 w 6654005"/>
              <a:gd name="connsiteY0" fmla="*/ 5942172 h 6875622"/>
              <a:gd name="connsiteX1" fmla="*/ 444499 w 6654005"/>
              <a:gd name="connsiteY1" fmla="*/ 6875622 h 6875622"/>
              <a:gd name="connsiteX2" fmla="*/ 6639717 w 6654005"/>
              <a:gd name="connsiteY2" fmla="*/ 6870858 h 6875622"/>
              <a:gd name="connsiteX3" fmla="*/ 6654005 w 6654005"/>
              <a:gd name="connsiteY3" fmla="*/ 0 h 6875622"/>
              <a:gd name="connsiteX4" fmla="*/ 2773361 w 6654005"/>
              <a:gd name="connsiteY4" fmla="*/ 8096 h 6875622"/>
              <a:gd name="connsiteX5" fmla="*/ 0 w 6654005"/>
              <a:gd name="connsiteY5" fmla="*/ 5942172 h 6875622"/>
              <a:gd name="connsiteX0" fmla="*/ 0 w 6654005"/>
              <a:gd name="connsiteY0" fmla="*/ 5942172 h 6875622"/>
              <a:gd name="connsiteX1" fmla="*/ 444499 w 6654005"/>
              <a:gd name="connsiteY1" fmla="*/ 6875622 h 6875622"/>
              <a:gd name="connsiteX2" fmla="*/ 6651623 w 6654005"/>
              <a:gd name="connsiteY2" fmla="*/ 6868477 h 6875622"/>
              <a:gd name="connsiteX3" fmla="*/ 6654005 w 6654005"/>
              <a:gd name="connsiteY3" fmla="*/ 0 h 6875622"/>
              <a:gd name="connsiteX4" fmla="*/ 2773361 w 6654005"/>
              <a:gd name="connsiteY4" fmla="*/ 8096 h 6875622"/>
              <a:gd name="connsiteX5" fmla="*/ 0 w 6654005"/>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3361 w 6665067"/>
              <a:gd name="connsiteY4" fmla="*/ 8096 h 6875622"/>
              <a:gd name="connsiteX5" fmla="*/ 0 w 6665067"/>
              <a:gd name="connsiteY5" fmla="*/ 5942172 h 6875622"/>
              <a:gd name="connsiteX0" fmla="*/ 0 w 9841114"/>
              <a:gd name="connsiteY0" fmla="*/ 5942172 h 6880131"/>
              <a:gd name="connsiteX1" fmla="*/ 444499 w 9841114"/>
              <a:gd name="connsiteY1" fmla="*/ 6875622 h 6880131"/>
              <a:gd name="connsiteX2" fmla="*/ 9841108 w 9841114"/>
              <a:gd name="connsiteY2" fmla="*/ 6880131 h 6880131"/>
              <a:gd name="connsiteX3" fmla="*/ 6654005 w 9841114"/>
              <a:gd name="connsiteY3" fmla="*/ 0 h 6880131"/>
              <a:gd name="connsiteX4" fmla="*/ 2773361 w 9841114"/>
              <a:gd name="connsiteY4" fmla="*/ 8096 h 6880131"/>
              <a:gd name="connsiteX5" fmla="*/ 0 w 9841114"/>
              <a:gd name="connsiteY5" fmla="*/ 5942172 h 6880131"/>
              <a:gd name="connsiteX0" fmla="*/ 0 w 9841113"/>
              <a:gd name="connsiteY0" fmla="*/ 5942172 h 6888339"/>
              <a:gd name="connsiteX1" fmla="*/ 444499 w 9841113"/>
              <a:gd name="connsiteY1" fmla="*/ 6888339 h 6888339"/>
              <a:gd name="connsiteX2" fmla="*/ 9841108 w 9841113"/>
              <a:gd name="connsiteY2" fmla="*/ 6880131 h 6888339"/>
              <a:gd name="connsiteX3" fmla="*/ 6654005 w 9841113"/>
              <a:gd name="connsiteY3" fmla="*/ 0 h 6888339"/>
              <a:gd name="connsiteX4" fmla="*/ 2773361 w 9841113"/>
              <a:gd name="connsiteY4" fmla="*/ 8096 h 6888339"/>
              <a:gd name="connsiteX5" fmla="*/ 0 w 9841113"/>
              <a:gd name="connsiteY5" fmla="*/ 5942172 h 6888339"/>
              <a:gd name="connsiteX0" fmla="*/ 0 w 9842306"/>
              <a:gd name="connsiteY0" fmla="*/ 5954889 h 6901056"/>
              <a:gd name="connsiteX1" fmla="*/ 444499 w 9842306"/>
              <a:gd name="connsiteY1" fmla="*/ 6901056 h 6901056"/>
              <a:gd name="connsiteX2" fmla="*/ 9841108 w 9842306"/>
              <a:gd name="connsiteY2" fmla="*/ 6892848 h 6901056"/>
              <a:gd name="connsiteX3" fmla="*/ 9839353 w 9842306"/>
              <a:gd name="connsiteY3" fmla="*/ 0 h 6901056"/>
              <a:gd name="connsiteX4" fmla="*/ 2773361 w 9842306"/>
              <a:gd name="connsiteY4" fmla="*/ 20813 h 6901056"/>
              <a:gd name="connsiteX5" fmla="*/ 0 w 9842306"/>
              <a:gd name="connsiteY5" fmla="*/ 5954889 h 6901056"/>
              <a:gd name="connsiteX0" fmla="*/ 0 w 9841109"/>
              <a:gd name="connsiteY0" fmla="*/ 5954889 h 6901056"/>
              <a:gd name="connsiteX1" fmla="*/ 444499 w 9841109"/>
              <a:gd name="connsiteY1" fmla="*/ 6901056 h 6901056"/>
              <a:gd name="connsiteX2" fmla="*/ 9841108 w 9841109"/>
              <a:gd name="connsiteY2" fmla="*/ 6892848 h 6901056"/>
              <a:gd name="connsiteX3" fmla="*/ 9839353 w 9841109"/>
              <a:gd name="connsiteY3" fmla="*/ 0 h 6901056"/>
              <a:gd name="connsiteX4" fmla="*/ 2773361 w 9841109"/>
              <a:gd name="connsiteY4" fmla="*/ 20813 h 6901056"/>
              <a:gd name="connsiteX5" fmla="*/ 0 w 9841109"/>
              <a:gd name="connsiteY5" fmla="*/ 5954889 h 690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1109" h="6901056">
                <a:moveTo>
                  <a:pt x="0" y="5954889"/>
                </a:moveTo>
                <a:lnTo>
                  <a:pt x="444499" y="6901056"/>
                </a:lnTo>
                <a:lnTo>
                  <a:pt x="9841108" y="6892848"/>
                </a:lnTo>
                <a:lnTo>
                  <a:pt x="9839353" y="0"/>
                </a:lnTo>
                <a:lnTo>
                  <a:pt x="2773361" y="20813"/>
                </a:lnTo>
                <a:lnTo>
                  <a:pt x="0" y="59548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userDrawn="1"/>
        </p:nvSpPr>
        <p:spPr>
          <a:xfrm>
            <a:off x="-6521" y="10153"/>
            <a:ext cx="3917107" cy="5932832"/>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89" h="5940743">
                <a:moveTo>
                  <a:pt x="0" y="669133"/>
                </a:moveTo>
                <a:lnTo>
                  <a:pt x="2513171" y="5940743"/>
                </a:lnTo>
                <a:lnTo>
                  <a:pt x="5282089" y="0"/>
                </a:lnTo>
                <a:lnTo>
                  <a:pt x="10954" y="2383"/>
                </a:lnTo>
                <a:cubicBezTo>
                  <a:pt x="8890" y="223840"/>
                  <a:pt x="2064" y="447676"/>
                  <a:pt x="0" y="66913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9"/>
          <p:cNvSpPr/>
          <p:nvPr userDrawn="1"/>
        </p:nvSpPr>
        <p:spPr>
          <a:xfrm>
            <a:off x="-12700" y="647328"/>
            <a:ext cx="2192534" cy="6209640"/>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Lst>
            <a:ahLst/>
            <a:cxnLst>
              <a:cxn ang="0">
                <a:pos x="connsiteX0" y="connsiteY0"/>
              </a:cxn>
              <a:cxn ang="0">
                <a:pos x="connsiteX1" y="connsiteY1"/>
              </a:cxn>
              <a:cxn ang="0">
                <a:pos x="connsiteX2" y="connsiteY2"/>
              </a:cxn>
              <a:cxn ang="0">
                <a:pos x="connsiteX3" y="connsiteY3"/>
              </a:cxn>
            </a:cxnLst>
            <a:rect l="l" t="t" r="r" b="b"/>
            <a:pathLst>
              <a:path w="2956560" h="6217920">
                <a:moveTo>
                  <a:pt x="0" y="0"/>
                </a:moveTo>
                <a:lnTo>
                  <a:pt x="2956560" y="6217920"/>
                </a:lnTo>
                <a:lnTo>
                  <a:pt x="7620" y="6217920"/>
                </a:lnTo>
                <a:lnTo>
                  <a:pt x="0" y="0"/>
                </a:lnTo>
                <a:close/>
              </a:path>
            </a:pathLst>
          </a:custGeom>
          <a:solidFill>
            <a:schemeClr val="accent3"/>
          </a:solidFill>
          <a:ln>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777" y="6360000"/>
            <a:ext cx="1013137" cy="403200"/>
          </a:xfrm>
          <a:prstGeom prst="rect">
            <a:avLst/>
          </a:prstGeom>
        </p:spPr>
      </p:pic>
      <p:sp>
        <p:nvSpPr>
          <p:cNvPr id="8" name="Title 1"/>
          <p:cNvSpPr>
            <a:spLocks noGrp="1"/>
          </p:cNvSpPr>
          <p:nvPr>
            <p:ph type="ctrTitle"/>
          </p:nvPr>
        </p:nvSpPr>
        <p:spPr>
          <a:xfrm>
            <a:off x="3571077" y="1989146"/>
            <a:ext cx="5324677" cy="1470025"/>
          </a:xfrm>
          <a:prstGeom prst="rect">
            <a:avLst/>
          </a:prstGeom>
        </p:spPr>
        <p:txBody>
          <a:bodyPr>
            <a:normAutofit/>
          </a:bodyPr>
          <a:lstStyle>
            <a:lvl1pPr>
              <a:defRPr sz="3300">
                <a:solidFill>
                  <a:schemeClr val="bg1"/>
                </a:solidFill>
              </a:defRPr>
            </a:lvl1pPr>
          </a:lstStyle>
          <a:p>
            <a:r>
              <a:rPr lang="en-US"/>
              <a:t>Click to edit Master title style</a:t>
            </a:r>
            <a:endParaRPr lang="en-AU" dirty="0"/>
          </a:p>
        </p:txBody>
      </p:sp>
      <p:sp>
        <p:nvSpPr>
          <p:cNvPr id="9" name="Subtitle 2"/>
          <p:cNvSpPr>
            <a:spLocks noGrp="1"/>
          </p:cNvSpPr>
          <p:nvPr>
            <p:ph type="subTitle" idx="1"/>
          </p:nvPr>
        </p:nvSpPr>
        <p:spPr>
          <a:xfrm>
            <a:off x="3571068" y="3688083"/>
            <a:ext cx="5339605" cy="151826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63141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6" name="Freeform 15"/>
          <p:cNvSpPr/>
          <p:nvPr userDrawn="1"/>
        </p:nvSpPr>
        <p:spPr>
          <a:xfrm>
            <a:off x="2474704" y="-21590"/>
            <a:ext cx="6683537" cy="6894676"/>
          </a:xfrm>
          <a:custGeom>
            <a:avLst/>
            <a:gdLst>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0 h 2886075"/>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180975 h 2886075"/>
              <a:gd name="connsiteX4" fmla="*/ 3717925 w 3717925"/>
              <a:gd name="connsiteY4" fmla="*/ 0 h 2886075"/>
              <a:gd name="connsiteX0" fmla="*/ 0 w 3717925"/>
              <a:gd name="connsiteY0" fmla="*/ 1958975 h 2889250"/>
              <a:gd name="connsiteX1" fmla="*/ 454025 w 3717925"/>
              <a:gd name="connsiteY1" fmla="*/ 2889250 h 2889250"/>
              <a:gd name="connsiteX2" fmla="*/ 3717925 w 3717925"/>
              <a:gd name="connsiteY2" fmla="*/ 2879725 h 2889250"/>
              <a:gd name="connsiteX3" fmla="*/ 3717925 w 3717925"/>
              <a:gd name="connsiteY3" fmla="*/ 184150 h 2889250"/>
              <a:gd name="connsiteX4" fmla="*/ 3400425 w 3717925"/>
              <a:gd name="connsiteY4" fmla="*/ 0 h 288925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3381375 w 3717925"/>
              <a:gd name="connsiteY4" fmla="*/ 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828675 w 3717925"/>
              <a:gd name="connsiteY4"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828675 w 3717925"/>
              <a:gd name="connsiteY5"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9525 w 3717925"/>
              <a:gd name="connsiteY5" fmla="*/ 1771650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66887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6" fmla="*/ 4762 w 3722687"/>
              <a:gd name="connsiteY6" fmla="*/ 1774825 h 2705100"/>
              <a:gd name="connsiteX0" fmla="*/ 4762 w 3722687"/>
              <a:gd name="connsiteY0" fmla="*/ 1782762 h 2713037"/>
              <a:gd name="connsiteX1" fmla="*/ 458787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4762 w 3722687"/>
              <a:gd name="connsiteY0" fmla="*/ 1782762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0 w 3722687"/>
              <a:gd name="connsiteY0" fmla="*/ 1781968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0" fmla="*/ 0 w 6637337"/>
              <a:gd name="connsiteY0" fmla="*/ 1781968 h 2722562"/>
              <a:gd name="connsiteX1" fmla="*/ 446881 w 6637337"/>
              <a:gd name="connsiteY1" fmla="*/ 2713037 h 2722562"/>
              <a:gd name="connsiteX2" fmla="*/ 6637337 w 6637337"/>
              <a:gd name="connsiteY2" fmla="*/ 2722562 h 2722562"/>
              <a:gd name="connsiteX3" fmla="*/ 3722687 w 6637337"/>
              <a:gd name="connsiteY3" fmla="*/ 7937 h 2722562"/>
              <a:gd name="connsiteX4" fmla="*/ 843756 w 6637337"/>
              <a:gd name="connsiteY4" fmla="*/ 0 h 2722562"/>
              <a:gd name="connsiteX5" fmla="*/ 0 w 6637337"/>
              <a:gd name="connsiteY5" fmla="*/ 1781968 h 2722562"/>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843756 w 6656387"/>
              <a:gd name="connsiteY4" fmla="*/ 4173538 h 6896100"/>
              <a:gd name="connsiteX5" fmla="*/ 0 w 6656387"/>
              <a:gd name="connsiteY5" fmla="*/ 5955506 h 6896100"/>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2780506 w 6656387"/>
              <a:gd name="connsiteY4" fmla="*/ 33338 h 6896100"/>
              <a:gd name="connsiteX5" fmla="*/ 0 w 6656387"/>
              <a:gd name="connsiteY5" fmla="*/ 5955506 h 6896100"/>
              <a:gd name="connsiteX0" fmla="*/ 0 w 6656387"/>
              <a:gd name="connsiteY0" fmla="*/ 5955506 h 6893718"/>
              <a:gd name="connsiteX1" fmla="*/ 446881 w 6656387"/>
              <a:gd name="connsiteY1" fmla="*/ 6886575 h 6893718"/>
              <a:gd name="connsiteX2" fmla="*/ 6642099 w 6656387"/>
              <a:gd name="connsiteY2" fmla="*/ 6893718 h 6893718"/>
              <a:gd name="connsiteX3" fmla="*/ 6656387 w 6656387"/>
              <a:gd name="connsiteY3" fmla="*/ 0 h 6893718"/>
              <a:gd name="connsiteX4" fmla="*/ 2780506 w 6656387"/>
              <a:gd name="connsiteY4" fmla="*/ 33338 h 6893718"/>
              <a:gd name="connsiteX5" fmla="*/ 0 w 6656387"/>
              <a:gd name="connsiteY5" fmla="*/ 5955506 h 689371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0478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2859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3362 w 6656387"/>
              <a:gd name="connsiteY4" fmla="*/ 17621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5743 w 6656387"/>
              <a:gd name="connsiteY4" fmla="*/ 8096 h 6870858"/>
              <a:gd name="connsiteX5" fmla="*/ 0 w 6656387"/>
              <a:gd name="connsiteY5" fmla="*/ 5932646 h 6870858"/>
              <a:gd name="connsiteX0" fmla="*/ 0 w 6656387"/>
              <a:gd name="connsiteY0" fmla="*/ 5932646 h 6875622"/>
              <a:gd name="connsiteX1" fmla="*/ 446881 w 6656387"/>
              <a:gd name="connsiteY1" fmla="*/ 6875622 h 6875622"/>
              <a:gd name="connsiteX2" fmla="*/ 6642099 w 6656387"/>
              <a:gd name="connsiteY2" fmla="*/ 6870858 h 6875622"/>
              <a:gd name="connsiteX3" fmla="*/ 6656387 w 6656387"/>
              <a:gd name="connsiteY3" fmla="*/ 0 h 6875622"/>
              <a:gd name="connsiteX4" fmla="*/ 2775743 w 6656387"/>
              <a:gd name="connsiteY4" fmla="*/ 8096 h 6875622"/>
              <a:gd name="connsiteX5" fmla="*/ 0 w 6656387"/>
              <a:gd name="connsiteY5" fmla="*/ 5932646 h 6875622"/>
              <a:gd name="connsiteX0" fmla="*/ 0 w 6599237"/>
              <a:gd name="connsiteY0" fmla="*/ 5949315 h 6875622"/>
              <a:gd name="connsiteX1" fmla="*/ 389731 w 6599237"/>
              <a:gd name="connsiteY1" fmla="*/ 6875622 h 6875622"/>
              <a:gd name="connsiteX2" fmla="*/ 6584949 w 6599237"/>
              <a:gd name="connsiteY2" fmla="*/ 6870858 h 6875622"/>
              <a:gd name="connsiteX3" fmla="*/ 6599237 w 6599237"/>
              <a:gd name="connsiteY3" fmla="*/ 0 h 6875622"/>
              <a:gd name="connsiteX4" fmla="*/ 2718593 w 6599237"/>
              <a:gd name="connsiteY4" fmla="*/ 8096 h 6875622"/>
              <a:gd name="connsiteX5" fmla="*/ 0 w 6599237"/>
              <a:gd name="connsiteY5" fmla="*/ 5949315 h 6875622"/>
              <a:gd name="connsiteX0" fmla="*/ 0 w 6649243"/>
              <a:gd name="connsiteY0" fmla="*/ 5946934 h 6875622"/>
              <a:gd name="connsiteX1" fmla="*/ 439737 w 6649243"/>
              <a:gd name="connsiteY1" fmla="*/ 6875622 h 6875622"/>
              <a:gd name="connsiteX2" fmla="*/ 6634955 w 6649243"/>
              <a:gd name="connsiteY2" fmla="*/ 6870858 h 6875622"/>
              <a:gd name="connsiteX3" fmla="*/ 6649243 w 6649243"/>
              <a:gd name="connsiteY3" fmla="*/ 0 h 6875622"/>
              <a:gd name="connsiteX4" fmla="*/ 2768599 w 6649243"/>
              <a:gd name="connsiteY4" fmla="*/ 8096 h 6875622"/>
              <a:gd name="connsiteX5" fmla="*/ 0 w 6649243"/>
              <a:gd name="connsiteY5" fmla="*/ 5946934 h 6875622"/>
              <a:gd name="connsiteX0" fmla="*/ 0 w 6568280"/>
              <a:gd name="connsiteY0" fmla="*/ 5954078 h 6875622"/>
              <a:gd name="connsiteX1" fmla="*/ 358774 w 6568280"/>
              <a:gd name="connsiteY1" fmla="*/ 6875622 h 6875622"/>
              <a:gd name="connsiteX2" fmla="*/ 6553992 w 6568280"/>
              <a:gd name="connsiteY2" fmla="*/ 6870858 h 6875622"/>
              <a:gd name="connsiteX3" fmla="*/ 6568280 w 6568280"/>
              <a:gd name="connsiteY3" fmla="*/ 0 h 6875622"/>
              <a:gd name="connsiteX4" fmla="*/ 2687636 w 6568280"/>
              <a:gd name="connsiteY4" fmla="*/ 8096 h 6875622"/>
              <a:gd name="connsiteX5" fmla="*/ 0 w 6568280"/>
              <a:gd name="connsiteY5" fmla="*/ 5954078 h 6875622"/>
              <a:gd name="connsiteX0" fmla="*/ 0 w 6654005"/>
              <a:gd name="connsiteY0" fmla="*/ 5942172 h 6875622"/>
              <a:gd name="connsiteX1" fmla="*/ 444499 w 6654005"/>
              <a:gd name="connsiteY1" fmla="*/ 6875622 h 6875622"/>
              <a:gd name="connsiteX2" fmla="*/ 6639717 w 6654005"/>
              <a:gd name="connsiteY2" fmla="*/ 6870858 h 6875622"/>
              <a:gd name="connsiteX3" fmla="*/ 6654005 w 6654005"/>
              <a:gd name="connsiteY3" fmla="*/ 0 h 6875622"/>
              <a:gd name="connsiteX4" fmla="*/ 2773361 w 6654005"/>
              <a:gd name="connsiteY4" fmla="*/ 8096 h 6875622"/>
              <a:gd name="connsiteX5" fmla="*/ 0 w 6654005"/>
              <a:gd name="connsiteY5" fmla="*/ 5942172 h 6875622"/>
              <a:gd name="connsiteX0" fmla="*/ 0 w 6654005"/>
              <a:gd name="connsiteY0" fmla="*/ 5942172 h 6875622"/>
              <a:gd name="connsiteX1" fmla="*/ 444499 w 6654005"/>
              <a:gd name="connsiteY1" fmla="*/ 6875622 h 6875622"/>
              <a:gd name="connsiteX2" fmla="*/ 6651623 w 6654005"/>
              <a:gd name="connsiteY2" fmla="*/ 6868477 h 6875622"/>
              <a:gd name="connsiteX3" fmla="*/ 6654005 w 6654005"/>
              <a:gd name="connsiteY3" fmla="*/ 0 h 6875622"/>
              <a:gd name="connsiteX4" fmla="*/ 2773361 w 6654005"/>
              <a:gd name="connsiteY4" fmla="*/ 8096 h 6875622"/>
              <a:gd name="connsiteX5" fmla="*/ 0 w 6654005"/>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3361 w 6665067"/>
              <a:gd name="connsiteY4" fmla="*/ 8096 h 6875622"/>
              <a:gd name="connsiteX5" fmla="*/ 0 w 6665067"/>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827186 w 6665067"/>
              <a:gd name="connsiteY4" fmla="*/ 11262 h 6875622"/>
              <a:gd name="connsiteX5" fmla="*/ 0 w 6665067"/>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9693 w 6665067"/>
              <a:gd name="connsiteY4" fmla="*/ 14428 h 6875622"/>
              <a:gd name="connsiteX5" fmla="*/ 0 w 6665067"/>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822437 w 6665067"/>
              <a:gd name="connsiteY4" fmla="*/ 9678 h 6875622"/>
              <a:gd name="connsiteX5" fmla="*/ 0 w 6665067"/>
              <a:gd name="connsiteY5" fmla="*/ 5942172 h 68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5067" h="6875622">
                <a:moveTo>
                  <a:pt x="0" y="5942172"/>
                </a:moveTo>
                <a:lnTo>
                  <a:pt x="444499" y="6875622"/>
                </a:lnTo>
                <a:lnTo>
                  <a:pt x="6664323" y="6871652"/>
                </a:lnTo>
                <a:cubicBezTo>
                  <a:pt x="6669086" y="4573746"/>
                  <a:pt x="6649242" y="2297906"/>
                  <a:pt x="6654005" y="0"/>
                </a:cubicBezTo>
                <a:lnTo>
                  <a:pt x="2822437" y="9678"/>
                </a:lnTo>
                <a:lnTo>
                  <a:pt x="0" y="5942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reeform 13"/>
          <p:cNvSpPr/>
          <p:nvPr userDrawn="1"/>
        </p:nvSpPr>
        <p:spPr>
          <a:xfrm>
            <a:off x="-19332" y="654130"/>
            <a:ext cx="2956560" cy="6217920"/>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Lst>
            <a:ahLst/>
            <a:cxnLst>
              <a:cxn ang="0">
                <a:pos x="connsiteX0" y="connsiteY0"/>
              </a:cxn>
              <a:cxn ang="0">
                <a:pos x="connsiteX1" y="connsiteY1"/>
              </a:cxn>
              <a:cxn ang="0">
                <a:pos x="connsiteX2" y="connsiteY2"/>
              </a:cxn>
              <a:cxn ang="0">
                <a:pos x="connsiteX3" y="connsiteY3"/>
              </a:cxn>
            </a:cxnLst>
            <a:rect l="l" t="t" r="r" b="b"/>
            <a:pathLst>
              <a:path w="2956560" h="6217920">
                <a:moveTo>
                  <a:pt x="0" y="0"/>
                </a:moveTo>
                <a:lnTo>
                  <a:pt x="2956560" y="6217920"/>
                </a:lnTo>
                <a:lnTo>
                  <a:pt x="7620" y="621792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14"/>
          <p:cNvSpPr/>
          <p:nvPr userDrawn="1"/>
        </p:nvSpPr>
        <p:spPr>
          <a:xfrm>
            <a:off x="-29333" y="-26112"/>
            <a:ext cx="5337493" cy="5963162"/>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 name="connsiteX0" fmla="*/ 0 w 5291473"/>
              <a:gd name="connsiteY0" fmla="*/ 666758 h 5938368"/>
              <a:gd name="connsiteX1" fmla="*/ 2513171 w 5291473"/>
              <a:gd name="connsiteY1" fmla="*/ 5938368 h 5938368"/>
              <a:gd name="connsiteX2" fmla="*/ 5291473 w 5291473"/>
              <a:gd name="connsiteY2" fmla="*/ 63315 h 5938368"/>
              <a:gd name="connsiteX3" fmla="*/ 10954 w 5291473"/>
              <a:gd name="connsiteY3" fmla="*/ 8 h 5938368"/>
              <a:gd name="connsiteX4" fmla="*/ 0 w 5291473"/>
              <a:gd name="connsiteY4" fmla="*/ 666758 h 5938368"/>
              <a:gd name="connsiteX0" fmla="*/ 0 w 5291473"/>
              <a:gd name="connsiteY0" fmla="*/ 619829 h 5891439"/>
              <a:gd name="connsiteX1" fmla="*/ 2513171 w 5291473"/>
              <a:gd name="connsiteY1" fmla="*/ 5891439 h 5891439"/>
              <a:gd name="connsiteX2" fmla="*/ 5291473 w 5291473"/>
              <a:gd name="connsiteY2" fmla="*/ 16386 h 5891439"/>
              <a:gd name="connsiteX3" fmla="*/ 10954 w 5291473"/>
              <a:gd name="connsiteY3" fmla="*/ 0 h 5891439"/>
              <a:gd name="connsiteX4" fmla="*/ 0 w 5291473"/>
              <a:gd name="connsiteY4" fmla="*/ 619829 h 5891439"/>
              <a:gd name="connsiteX0" fmla="*/ 22008 w 5280636"/>
              <a:gd name="connsiteY0" fmla="*/ 699596 h 5891439"/>
              <a:gd name="connsiteX1" fmla="*/ 2502334 w 5280636"/>
              <a:gd name="connsiteY1" fmla="*/ 5891439 h 5891439"/>
              <a:gd name="connsiteX2" fmla="*/ 5280636 w 5280636"/>
              <a:gd name="connsiteY2" fmla="*/ 16386 h 5891439"/>
              <a:gd name="connsiteX3" fmla="*/ 117 w 5280636"/>
              <a:gd name="connsiteY3" fmla="*/ 0 h 5891439"/>
              <a:gd name="connsiteX4" fmla="*/ 22008 w 5280636"/>
              <a:gd name="connsiteY4" fmla="*/ 699596 h 5891439"/>
              <a:gd name="connsiteX0" fmla="*/ 0 w 5258628"/>
              <a:gd name="connsiteY0" fmla="*/ 683210 h 5875053"/>
              <a:gd name="connsiteX1" fmla="*/ 2480326 w 5258628"/>
              <a:gd name="connsiteY1" fmla="*/ 5875053 h 5875053"/>
              <a:gd name="connsiteX2" fmla="*/ 5258628 w 5258628"/>
              <a:gd name="connsiteY2" fmla="*/ 0 h 5875053"/>
              <a:gd name="connsiteX3" fmla="*/ 15646 w 5258628"/>
              <a:gd name="connsiteY3" fmla="*/ 35228 h 5875053"/>
              <a:gd name="connsiteX4" fmla="*/ 0 w 5258628"/>
              <a:gd name="connsiteY4" fmla="*/ 683210 h 5875053"/>
              <a:gd name="connsiteX0" fmla="*/ 0 w 5258628"/>
              <a:gd name="connsiteY0" fmla="*/ 683210 h 5875053"/>
              <a:gd name="connsiteX1" fmla="*/ 2480326 w 5258628"/>
              <a:gd name="connsiteY1" fmla="*/ 5875053 h 5875053"/>
              <a:gd name="connsiteX2" fmla="*/ 5258628 w 5258628"/>
              <a:gd name="connsiteY2" fmla="*/ 0 h 5875053"/>
              <a:gd name="connsiteX3" fmla="*/ 15646 w 5258628"/>
              <a:gd name="connsiteY3" fmla="*/ 21151 h 5875053"/>
              <a:gd name="connsiteX4" fmla="*/ 0 w 5258628"/>
              <a:gd name="connsiteY4" fmla="*/ 683210 h 587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8628" h="5875053">
                <a:moveTo>
                  <a:pt x="0" y="683210"/>
                </a:moveTo>
                <a:lnTo>
                  <a:pt x="2480326" y="5875053"/>
                </a:lnTo>
                <a:lnTo>
                  <a:pt x="5258628" y="0"/>
                </a:lnTo>
                <a:lnTo>
                  <a:pt x="15646" y="21151"/>
                </a:lnTo>
                <a:cubicBezTo>
                  <a:pt x="13582" y="242608"/>
                  <a:pt x="2064" y="461753"/>
                  <a:pt x="0" y="6832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9959" y="6408081"/>
            <a:ext cx="1206115" cy="360000"/>
          </a:xfrm>
          <a:prstGeom prst="rect">
            <a:avLst/>
          </a:prstGeom>
        </p:spPr>
      </p:pic>
      <p:sp>
        <p:nvSpPr>
          <p:cNvPr id="8" name="Freeform 7"/>
          <p:cNvSpPr>
            <a:spLocks/>
          </p:cNvSpPr>
          <p:nvPr userDrawn="1"/>
        </p:nvSpPr>
        <p:spPr bwMode="auto">
          <a:xfrm>
            <a:off x="1372708" y="-38259"/>
            <a:ext cx="3948787" cy="6896259"/>
          </a:xfrm>
          <a:custGeom>
            <a:avLst/>
            <a:gdLst>
              <a:gd name="T0" fmla="*/ 734 w 4289"/>
              <a:gd name="T1" fmla="*/ 7523 h 7523"/>
              <a:gd name="T2" fmla="*/ 0 w 4289"/>
              <a:gd name="T3" fmla="*/ 7523 h 7523"/>
              <a:gd name="T4" fmla="*/ 3555 w 4289"/>
              <a:gd name="T5" fmla="*/ 0 h 7523"/>
              <a:gd name="T6" fmla="*/ 4289 w 4289"/>
              <a:gd name="T7" fmla="*/ 0 h 7523"/>
              <a:gd name="T8" fmla="*/ 734 w 4289"/>
              <a:gd name="T9" fmla="*/ 7523 h 7523"/>
            </a:gdLst>
            <a:ahLst/>
            <a:cxnLst>
              <a:cxn ang="0">
                <a:pos x="T0" y="T1"/>
              </a:cxn>
              <a:cxn ang="0">
                <a:pos x="T2" y="T3"/>
              </a:cxn>
              <a:cxn ang="0">
                <a:pos x="T4" y="T5"/>
              </a:cxn>
              <a:cxn ang="0">
                <a:pos x="T6" y="T7"/>
              </a:cxn>
              <a:cxn ang="0">
                <a:pos x="T8" y="T9"/>
              </a:cxn>
            </a:cxnLst>
            <a:rect l="0" t="0" r="r" b="b"/>
            <a:pathLst>
              <a:path w="4289" h="7523">
                <a:moveTo>
                  <a:pt x="734" y="7523"/>
                </a:moveTo>
                <a:lnTo>
                  <a:pt x="0" y="7523"/>
                </a:lnTo>
                <a:lnTo>
                  <a:pt x="3555" y="0"/>
                </a:lnTo>
                <a:lnTo>
                  <a:pt x="4289" y="0"/>
                </a:lnTo>
                <a:lnTo>
                  <a:pt x="734" y="7523"/>
                </a:lnTo>
                <a:close/>
              </a:path>
            </a:pathLst>
          </a:custGeom>
          <a:solidFill>
            <a:srgbClr val="C5EEFF">
              <a:alpha val="29804"/>
            </a:srgbClr>
          </a:solidFill>
          <a:ln>
            <a:noFill/>
          </a:ln>
        </p:spPr>
        <p:txBody>
          <a:bodyPr rot="0" vert="horz" wrap="square" lIns="91440" tIns="45720" rIns="91440" bIns="45720" anchor="t" anchorCtr="0" upright="1">
            <a:noAutofit/>
          </a:bodyPr>
          <a:lstStyle/>
          <a:p>
            <a:endParaRPr lang="en-AU" dirty="0"/>
          </a:p>
        </p:txBody>
      </p:sp>
      <p:sp>
        <p:nvSpPr>
          <p:cNvPr id="9" name="Title 1"/>
          <p:cNvSpPr>
            <a:spLocks noGrp="1"/>
          </p:cNvSpPr>
          <p:nvPr>
            <p:ph type="ctrTitle"/>
          </p:nvPr>
        </p:nvSpPr>
        <p:spPr>
          <a:xfrm>
            <a:off x="4247272" y="2027566"/>
            <a:ext cx="4775772" cy="1470025"/>
          </a:xfrm>
          <a:prstGeom prst="rect">
            <a:avLst/>
          </a:prstGeom>
        </p:spPr>
        <p:txBody>
          <a:bodyPr>
            <a:normAutofit/>
          </a:bodyPr>
          <a:lstStyle>
            <a:lvl1pPr>
              <a:defRPr sz="3300">
                <a:solidFill>
                  <a:schemeClr val="bg1"/>
                </a:solidFill>
              </a:defRPr>
            </a:lvl1pPr>
          </a:lstStyle>
          <a:p>
            <a:r>
              <a:rPr lang="en-US"/>
              <a:t>Click to edit Master title style</a:t>
            </a:r>
            <a:endParaRPr lang="en-AU" dirty="0"/>
          </a:p>
        </p:txBody>
      </p:sp>
      <p:sp>
        <p:nvSpPr>
          <p:cNvPr id="10" name="Subtitle 2"/>
          <p:cNvSpPr>
            <a:spLocks noGrp="1"/>
          </p:cNvSpPr>
          <p:nvPr>
            <p:ph type="subTitle" idx="1"/>
          </p:nvPr>
        </p:nvSpPr>
        <p:spPr>
          <a:xfrm>
            <a:off x="4247262" y="3726503"/>
            <a:ext cx="4789161" cy="151826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66892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idescreen Title Slide 2">
    <p:spTree>
      <p:nvGrpSpPr>
        <p:cNvPr id="1" name=""/>
        <p:cNvGrpSpPr/>
        <p:nvPr/>
      </p:nvGrpSpPr>
      <p:grpSpPr>
        <a:xfrm>
          <a:off x="0" y="0"/>
          <a:ext cx="0" cy="0"/>
          <a:chOff x="0" y="0"/>
          <a:chExt cx="0" cy="0"/>
        </a:xfrm>
      </p:grpSpPr>
      <p:sp>
        <p:nvSpPr>
          <p:cNvPr id="17" name="Freeform 16"/>
          <p:cNvSpPr>
            <a:spLocks/>
          </p:cNvSpPr>
          <p:nvPr userDrawn="1"/>
        </p:nvSpPr>
        <p:spPr bwMode="auto">
          <a:xfrm>
            <a:off x="8" y="-3435"/>
            <a:ext cx="3910013" cy="6015352"/>
          </a:xfrm>
          <a:custGeom>
            <a:avLst/>
            <a:gdLst>
              <a:gd name="T0" fmla="*/ 3312 w 3312"/>
              <a:gd name="T1" fmla="*/ 0 h 3485"/>
              <a:gd name="T2" fmla="*/ 1653 w 3312"/>
              <a:gd name="T3" fmla="*/ 3485 h 3485"/>
              <a:gd name="T4" fmla="*/ 0 w 3312"/>
              <a:gd name="T5" fmla="*/ 0 h 3485"/>
              <a:gd name="T6" fmla="*/ 3312 w 3312"/>
              <a:gd name="T7" fmla="*/ 0 h 3485"/>
              <a:gd name="connsiteX0" fmla="*/ 10000 w 10000"/>
              <a:gd name="connsiteY0" fmla="*/ 0 h 10000"/>
              <a:gd name="connsiteX1" fmla="*/ 4991 w 10000"/>
              <a:gd name="connsiteY1" fmla="*/ 10000 h 10000"/>
              <a:gd name="connsiteX2" fmla="*/ 890 w 10000"/>
              <a:gd name="connsiteY2" fmla="*/ 1780 h 10000"/>
              <a:gd name="connsiteX3" fmla="*/ 0 w 10000"/>
              <a:gd name="connsiteY3" fmla="*/ 0 h 10000"/>
              <a:gd name="connsiteX4" fmla="*/ 10000 w 10000"/>
              <a:gd name="connsiteY4" fmla="*/ 0 h 10000"/>
              <a:gd name="connsiteX0" fmla="*/ 10000 w 10000"/>
              <a:gd name="connsiteY0" fmla="*/ 5 h 10005"/>
              <a:gd name="connsiteX1" fmla="*/ 4991 w 10000"/>
              <a:gd name="connsiteY1" fmla="*/ 10005 h 10005"/>
              <a:gd name="connsiteX2" fmla="*/ 890 w 10000"/>
              <a:gd name="connsiteY2" fmla="*/ 1785 h 10005"/>
              <a:gd name="connsiteX3" fmla="*/ 0 w 10000"/>
              <a:gd name="connsiteY3" fmla="*/ 5 h 10005"/>
              <a:gd name="connsiteX4" fmla="*/ 890 w 10000"/>
              <a:gd name="connsiteY4" fmla="*/ 0 h 10005"/>
              <a:gd name="connsiteX5" fmla="*/ 10000 w 10000"/>
              <a:gd name="connsiteY5" fmla="*/ 5 h 10005"/>
              <a:gd name="connsiteX0" fmla="*/ 9110 w 9110"/>
              <a:gd name="connsiteY0" fmla="*/ 5 h 10005"/>
              <a:gd name="connsiteX1" fmla="*/ 4101 w 9110"/>
              <a:gd name="connsiteY1" fmla="*/ 10005 h 10005"/>
              <a:gd name="connsiteX2" fmla="*/ 0 w 9110"/>
              <a:gd name="connsiteY2" fmla="*/ 1785 h 10005"/>
              <a:gd name="connsiteX3" fmla="*/ 0 w 9110"/>
              <a:gd name="connsiteY3" fmla="*/ 0 h 10005"/>
              <a:gd name="connsiteX4" fmla="*/ 9110 w 9110"/>
              <a:gd name="connsiteY4" fmla="*/ 5 h 1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0" h="10005">
                <a:moveTo>
                  <a:pt x="9110" y="5"/>
                </a:moveTo>
                <a:lnTo>
                  <a:pt x="4101" y="10005"/>
                </a:lnTo>
                <a:lnTo>
                  <a:pt x="0" y="1785"/>
                </a:lnTo>
                <a:lnTo>
                  <a:pt x="0" y="0"/>
                </a:lnTo>
                <a:lnTo>
                  <a:pt x="9110" y="5"/>
                </a:lnTo>
                <a:close/>
              </a:path>
            </a:pathLst>
          </a:custGeom>
          <a:solidFill>
            <a:schemeClr val="accent1"/>
          </a:solidFill>
          <a:ln>
            <a:noFill/>
          </a:ln>
        </p:spPr>
        <p:txBody>
          <a:bodyPr rot="0" vert="horz" wrap="square" lIns="91440" tIns="45720" rIns="91440" bIns="45720" anchor="t" anchorCtr="0" upright="1">
            <a:noAutofit/>
          </a:bodyPr>
          <a:lstStyle/>
          <a:p>
            <a:endParaRPr lang="en-AU" dirty="0"/>
          </a:p>
        </p:txBody>
      </p:sp>
      <p:grpSp>
        <p:nvGrpSpPr>
          <p:cNvPr id="18" name="Group 17"/>
          <p:cNvGrpSpPr/>
          <p:nvPr userDrawn="1"/>
        </p:nvGrpSpPr>
        <p:grpSpPr>
          <a:xfrm>
            <a:off x="1756100" y="-38099"/>
            <a:ext cx="7388073" cy="6906333"/>
            <a:chOff x="1756092" y="-2576"/>
            <a:chExt cx="7388073" cy="5153751"/>
          </a:xfrm>
        </p:grpSpPr>
        <p:sp>
          <p:nvSpPr>
            <p:cNvPr id="19" name="Freeform 18"/>
            <p:cNvSpPr>
              <a:spLocks/>
            </p:cNvSpPr>
            <p:nvPr/>
          </p:nvSpPr>
          <p:spPr bwMode="auto">
            <a:xfrm>
              <a:off x="1756092" y="-1438"/>
              <a:ext cx="2375363" cy="5152613"/>
            </a:xfrm>
            <a:custGeom>
              <a:avLst/>
              <a:gdLst>
                <a:gd name="T0" fmla="*/ 0 w 2414"/>
                <a:gd name="T1" fmla="*/ 5075 h 6778"/>
                <a:gd name="T2" fmla="*/ 803 w 2414"/>
                <a:gd name="T3" fmla="*/ 5075 h 6778"/>
                <a:gd name="T4" fmla="*/ 0 w 2414"/>
                <a:gd name="T5" fmla="*/ 5075 h 6778"/>
                <a:gd name="T6" fmla="*/ 803 w 2414"/>
                <a:gd name="T7" fmla="*/ 6772 h 6778"/>
                <a:gd name="T8" fmla="*/ 803 w 2414"/>
                <a:gd name="T9" fmla="*/ 6778 h 6778"/>
                <a:gd name="T10" fmla="*/ 2414 w 2414"/>
                <a:gd name="T11" fmla="*/ 6778 h 6778"/>
                <a:gd name="T12" fmla="*/ 2414 w 2414"/>
                <a:gd name="T13" fmla="*/ 5075 h 6778"/>
                <a:gd name="T14" fmla="*/ 2414 w 2414"/>
                <a:gd name="T15" fmla="*/ 0 h 6778"/>
                <a:gd name="T16" fmla="*/ 0 w 2414"/>
                <a:gd name="T17" fmla="*/ 5075 h 6778"/>
                <a:gd name="connsiteX0" fmla="*/ 0 w 10000"/>
                <a:gd name="connsiteY0" fmla="*/ 7487 h 10000"/>
                <a:gd name="connsiteX1" fmla="*/ 3326 w 10000"/>
                <a:gd name="connsiteY1" fmla="*/ 7487 h 10000"/>
                <a:gd name="connsiteX2" fmla="*/ 0 w 10000"/>
                <a:gd name="connsiteY2" fmla="*/ 7487 h 10000"/>
                <a:gd name="connsiteX3" fmla="*/ 1270 w 10000"/>
                <a:gd name="connsiteY3" fmla="*/ 8445 h 10000"/>
                <a:gd name="connsiteX4" fmla="*/ 3326 w 10000"/>
                <a:gd name="connsiteY4" fmla="*/ 9991 h 10000"/>
                <a:gd name="connsiteX5" fmla="*/ 3326 w 10000"/>
                <a:gd name="connsiteY5" fmla="*/ 10000 h 10000"/>
                <a:gd name="connsiteX6" fmla="*/ 10000 w 10000"/>
                <a:gd name="connsiteY6" fmla="*/ 10000 h 10000"/>
                <a:gd name="connsiteX7" fmla="*/ 10000 w 10000"/>
                <a:gd name="connsiteY7" fmla="*/ 7487 h 10000"/>
                <a:gd name="connsiteX8" fmla="*/ 10000 w 10000"/>
                <a:gd name="connsiteY8" fmla="*/ 0 h 10000"/>
                <a:gd name="connsiteX9" fmla="*/ 0 w 10000"/>
                <a:gd name="connsiteY9" fmla="*/ 7487 h 10000"/>
                <a:gd name="connsiteX0" fmla="*/ 0 w 10000"/>
                <a:gd name="connsiteY0" fmla="*/ 7487 h 10000"/>
                <a:gd name="connsiteX1" fmla="*/ 3326 w 10000"/>
                <a:gd name="connsiteY1" fmla="*/ 7487 h 10000"/>
                <a:gd name="connsiteX2" fmla="*/ 0 w 10000"/>
                <a:gd name="connsiteY2" fmla="*/ 7487 h 10000"/>
                <a:gd name="connsiteX3" fmla="*/ 1270 w 10000"/>
                <a:gd name="connsiteY3" fmla="*/ 8445 h 10000"/>
                <a:gd name="connsiteX4" fmla="*/ 3326 w 10000"/>
                <a:gd name="connsiteY4" fmla="*/ 9991 h 10000"/>
                <a:gd name="connsiteX5" fmla="*/ 3326 w 10000"/>
                <a:gd name="connsiteY5" fmla="*/ 10000 h 10000"/>
                <a:gd name="connsiteX6" fmla="*/ 10000 w 10000"/>
                <a:gd name="connsiteY6" fmla="*/ 10000 h 10000"/>
                <a:gd name="connsiteX7" fmla="*/ 9990 w 10000"/>
                <a:gd name="connsiteY7" fmla="*/ 8434 h 10000"/>
                <a:gd name="connsiteX8" fmla="*/ 10000 w 10000"/>
                <a:gd name="connsiteY8" fmla="*/ 7487 h 10000"/>
                <a:gd name="connsiteX9" fmla="*/ 10000 w 10000"/>
                <a:gd name="connsiteY9" fmla="*/ 0 h 10000"/>
                <a:gd name="connsiteX10" fmla="*/ 0 w 10000"/>
                <a:gd name="connsiteY10" fmla="*/ 7487 h 10000"/>
                <a:gd name="connsiteX0" fmla="*/ 0 w 10000"/>
                <a:gd name="connsiteY0" fmla="*/ 7487 h 10000"/>
                <a:gd name="connsiteX1" fmla="*/ 3326 w 10000"/>
                <a:gd name="connsiteY1" fmla="*/ 7487 h 10000"/>
                <a:gd name="connsiteX2" fmla="*/ 0 w 10000"/>
                <a:gd name="connsiteY2" fmla="*/ 7487 h 10000"/>
                <a:gd name="connsiteX3" fmla="*/ 1270 w 10000"/>
                <a:gd name="connsiteY3" fmla="*/ 8445 h 10000"/>
                <a:gd name="connsiteX4" fmla="*/ 3326 w 10000"/>
                <a:gd name="connsiteY4" fmla="*/ 9991 h 10000"/>
                <a:gd name="connsiteX5" fmla="*/ 10000 w 10000"/>
                <a:gd name="connsiteY5" fmla="*/ 10000 h 10000"/>
                <a:gd name="connsiteX6" fmla="*/ 9990 w 10000"/>
                <a:gd name="connsiteY6" fmla="*/ 8434 h 10000"/>
                <a:gd name="connsiteX7" fmla="*/ 10000 w 10000"/>
                <a:gd name="connsiteY7" fmla="*/ 7487 h 10000"/>
                <a:gd name="connsiteX8" fmla="*/ 10000 w 10000"/>
                <a:gd name="connsiteY8" fmla="*/ 0 h 10000"/>
                <a:gd name="connsiteX9" fmla="*/ 0 w 10000"/>
                <a:gd name="connsiteY9" fmla="*/ 7487 h 10000"/>
                <a:gd name="connsiteX0" fmla="*/ 0 w 10000"/>
                <a:gd name="connsiteY0" fmla="*/ 7487 h 10000"/>
                <a:gd name="connsiteX1" fmla="*/ 3326 w 10000"/>
                <a:gd name="connsiteY1" fmla="*/ 7487 h 10000"/>
                <a:gd name="connsiteX2" fmla="*/ 0 w 10000"/>
                <a:gd name="connsiteY2" fmla="*/ 7487 h 10000"/>
                <a:gd name="connsiteX3" fmla="*/ 1270 w 10000"/>
                <a:gd name="connsiteY3" fmla="*/ 8445 h 10000"/>
                <a:gd name="connsiteX4" fmla="*/ 10000 w 10000"/>
                <a:gd name="connsiteY4" fmla="*/ 10000 h 10000"/>
                <a:gd name="connsiteX5" fmla="*/ 9990 w 10000"/>
                <a:gd name="connsiteY5" fmla="*/ 8434 h 10000"/>
                <a:gd name="connsiteX6" fmla="*/ 10000 w 10000"/>
                <a:gd name="connsiteY6" fmla="*/ 7487 h 10000"/>
                <a:gd name="connsiteX7" fmla="*/ 10000 w 10000"/>
                <a:gd name="connsiteY7" fmla="*/ 0 h 10000"/>
                <a:gd name="connsiteX8" fmla="*/ 0 w 10000"/>
                <a:gd name="connsiteY8" fmla="*/ 7487 h 10000"/>
                <a:gd name="connsiteX0" fmla="*/ 0 w 10000"/>
                <a:gd name="connsiteY0" fmla="*/ 7487 h 8445"/>
                <a:gd name="connsiteX1" fmla="*/ 3326 w 10000"/>
                <a:gd name="connsiteY1" fmla="*/ 7487 h 8445"/>
                <a:gd name="connsiteX2" fmla="*/ 0 w 10000"/>
                <a:gd name="connsiteY2" fmla="*/ 7487 h 8445"/>
                <a:gd name="connsiteX3" fmla="*/ 1270 w 10000"/>
                <a:gd name="connsiteY3" fmla="*/ 8445 h 8445"/>
                <a:gd name="connsiteX4" fmla="*/ 9990 w 10000"/>
                <a:gd name="connsiteY4" fmla="*/ 8434 h 8445"/>
                <a:gd name="connsiteX5" fmla="*/ 10000 w 10000"/>
                <a:gd name="connsiteY5" fmla="*/ 7487 h 8445"/>
                <a:gd name="connsiteX6" fmla="*/ 10000 w 10000"/>
                <a:gd name="connsiteY6" fmla="*/ 0 h 8445"/>
                <a:gd name="connsiteX7" fmla="*/ 0 w 10000"/>
                <a:gd name="connsiteY7" fmla="*/ 7487 h 8445"/>
                <a:gd name="connsiteX0" fmla="*/ 0 w 10000"/>
                <a:gd name="connsiteY0" fmla="*/ 8866 h 10000"/>
                <a:gd name="connsiteX1" fmla="*/ 3326 w 10000"/>
                <a:gd name="connsiteY1" fmla="*/ 8866 h 10000"/>
                <a:gd name="connsiteX2" fmla="*/ 0 w 10000"/>
                <a:gd name="connsiteY2" fmla="*/ 8866 h 10000"/>
                <a:gd name="connsiteX3" fmla="*/ 1270 w 10000"/>
                <a:gd name="connsiteY3" fmla="*/ 10000 h 10000"/>
                <a:gd name="connsiteX4" fmla="*/ 9990 w 10000"/>
                <a:gd name="connsiteY4" fmla="*/ 9995 h 10000"/>
                <a:gd name="connsiteX5" fmla="*/ 10000 w 10000"/>
                <a:gd name="connsiteY5" fmla="*/ 8866 h 10000"/>
                <a:gd name="connsiteX6" fmla="*/ 10000 w 10000"/>
                <a:gd name="connsiteY6" fmla="*/ 0 h 10000"/>
                <a:gd name="connsiteX7" fmla="*/ 0 w 10000"/>
                <a:gd name="connsiteY7" fmla="*/ 8866 h 10000"/>
                <a:gd name="connsiteX0" fmla="*/ 0 w 10000"/>
                <a:gd name="connsiteY0" fmla="*/ 8866 h 10000"/>
                <a:gd name="connsiteX1" fmla="*/ 3326 w 10000"/>
                <a:gd name="connsiteY1" fmla="*/ 8866 h 10000"/>
                <a:gd name="connsiteX2" fmla="*/ 0 w 10000"/>
                <a:gd name="connsiteY2" fmla="*/ 8866 h 10000"/>
                <a:gd name="connsiteX3" fmla="*/ 1270 w 10000"/>
                <a:gd name="connsiteY3" fmla="*/ 10000 h 10000"/>
                <a:gd name="connsiteX4" fmla="*/ 9990 w 10000"/>
                <a:gd name="connsiteY4" fmla="*/ 9999 h 10000"/>
                <a:gd name="connsiteX5" fmla="*/ 10000 w 10000"/>
                <a:gd name="connsiteY5" fmla="*/ 8866 h 10000"/>
                <a:gd name="connsiteX6" fmla="*/ 10000 w 10000"/>
                <a:gd name="connsiteY6" fmla="*/ 0 h 10000"/>
                <a:gd name="connsiteX7" fmla="*/ 0 w 10000"/>
                <a:gd name="connsiteY7" fmla="*/ 8866 h 10000"/>
                <a:gd name="connsiteX0" fmla="*/ 0 w 10000"/>
                <a:gd name="connsiteY0" fmla="*/ 8866 h 10000"/>
                <a:gd name="connsiteX1" fmla="*/ 3326 w 10000"/>
                <a:gd name="connsiteY1" fmla="*/ 8866 h 10000"/>
                <a:gd name="connsiteX2" fmla="*/ 0 w 10000"/>
                <a:gd name="connsiteY2" fmla="*/ 8866 h 10000"/>
                <a:gd name="connsiteX3" fmla="*/ 1270 w 10000"/>
                <a:gd name="connsiteY3" fmla="*/ 10000 h 10000"/>
                <a:gd name="connsiteX4" fmla="*/ 9990 w 10000"/>
                <a:gd name="connsiteY4" fmla="*/ 9999 h 10000"/>
                <a:gd name="connsiteX5" fmla="*/ 10000 w 10000"/>
                <a:gd name="connsiteY5" fmla="*/ 8866 h 10000"/>
                <a:gd name="connsiteX6" fmla="*/ 10000 w 10000"/>
                <a:gd name="connsiteY6" fmla="*/ 0 h 10000"/>
                <a:gd name="connsiteX7" fmla="*/ 9017 w 10000"/>
                <a:gd name="connsiteY7" fmla="*/ 855 h 10000"/>
                <a:gd name="connsiteX8" fmla="*/ 0 w 10000"/>
                <a:gd name="connsiteY8" fmla="*/ 8866 h 10000"/>
                <a:gd name="connsiteX0" fmla="*/ 0 w 10000"/>
                <a:gd name="connsiteY0" fmla="*/ 8866 h 10000"/>
                <a:gd name="connsiteX1" fmla="*/ 3326 w 10000"/>
                <a:gd name="connsiteY1" fmla="*/ 8866 h 10000"/>
                <a:gd name="connsiteX2" fmla="*/ 0 w 10000"/>
                <a:gd name="connsiteY2" fmla="*/ 8866 h 10000"/>
                <a:gd name="connsiteX3" fmla="*/ 1270 w 10000"/>
                <a:gd name="connsiteY3" fmla="*/ 10000 h 10000"/>
                <a:gd name="connsiteX4" fmla="*/ 9990 w 10000"/>
                <a:gd name="connsiteY4" fmla="*/ 9999 h 10000"/>
                <a:gd name="connsiteX5" fmla="*/ 10000 w 10000"/>
                <a:gd name="connsiteY5" fmla="*/ 8866 h 10000"/>
                <a:gd name="connsiteX6" fmla="*/ 9990 w 10000"/>
                <a:gd name="connsiteY6" fmla="*/ 855 h 10000"/>
                <a:gd name="connsiteX7" fmla="*/ 10000 w 10000"/>
                <a:gd name="connsiteY7" fmla="*/ 0 h 10000"/>
                <a:gd name="connsiteX8" fmla="*/ 9017 w 10000"/>
                <a:gd name="connsiteY8" fmla="*/ 855 h 10000"/>
                <a:gd name="connsiteX9" fmla="*/ 0 w 10000"/>
                <a:gd name="connsiteY9" fmla="*/ 8866 h 10000"/>
                <a:gd name="connsiteX0" fmla="*/ 0 w 10067"/>
                <a:gd name="connsiteY0" fmla="*/ 8011 h 9145"/>
                <a:gd name="connsiteX1" fmla="*/ 3326 w 10067"/>
                <a:gd name="connsiteY1" fmla="*/ 8011 h 9145"/>
                <a:gd name="connsiteX2" fmla="*/ 0 w 10067"/>
                <a:gd name="connsiteY2" fmla="*/ 8011 h 9145"/>
                <a:gd name="connsiteX3" fmla="*/ 1270 w 10067"/>
                <a:gd name="connsiteY3" fmla="*/ 9145 h 9145"/>
                <a:gd name="connsiteX4" fmla="*/ 9990 w 10067"/>
                <a:gd name="connsiteY4" fmla="*/ 9144 h 9145"/>
                <a:gd name="connsiteX5" fmla="*/ 10000 w 10067"/>
                <a:gd name="connsiteY5" fmla="*/ 8011 h 9145"/>
                <a:gd name="connsiteX6" fmla="*/ 9990 w 10067"/>
                <a:gd name="connsiteY6" fmla="*/ 0 h 9145"/>
                <a:gd name="connsiteX7" fmla="*/ 9017 w 10067"/>
                <a:gd name="connsiteY7" fmla="*/ 0 h 9145"/>
                <a:gd name="connsiteX8" fmla="*/ 0 w 10067"/>
                <a:gd name="connsiteY8" fmla="*/ 8011 h 9145"/>
                <a:gd name="connsiteX0" fmla="*/ 8957 w 10307"/>
                <a:gd name="connsiteY0" fmla="*/ 0 h 10000"/>
                <a:gd name="connsiteX1" fmla="*/ 0 w 10307"/>
                <a:gd name="connsiteY1" fmla="*/ 8760 h 10000"/>
                <a:gd name="connsiteX2" fmla="*/ 3304 w 10307"/>
                <a:gd name="connsiteY2" fmla="*/ 8760 h 10000"/>
                <a:gd name="connsiteX3" fmla="*/ 0 w 10307"/>
                <a:gd name="connsiteY3" fmla="*/ 8760 h 10000"/>
                <a:gd name="connsiteX4" fmla="*/ 1262 w 10307"/>
                <a:gd name="connsiteY4" fmla="*/ 10000 h 10000"/>
                <a:gd name="connsiteX5" fmla="*/ 9924 w 10307"/>
                <a:gd name="connsiteY5" fmla="*/ 9999 h 10000"/>
                <a:gd name="connsiteX6" fmla="*/ 9933 w 10307"/>
                <a:gd name="connsiteY6" fmla="*/ 8760 h 10000"/>
                <a:gd name="connsiteX7" fmla="*/ 10307 w 10307"/>
                <a:gd name="connsiteY7" fmla="*/ 178 h 10000"/>
                <a:gd name="connsiteX0" fmla="*/ 8957 w 9933"/>
                <a:gd name="connsiteY0" fmla="*/ 0 h 10000"/>
                <a:gd name="connsiteX1" fmla="*/ 0 w 9933"/>
                <a:gd name="connsiteY1" fmla="*/ 8760 h 10000"/>
                <a:gd name="connsiteX2" fmla="*/ 3304 w 9933"/>
                <a:gd name="connsiteY2" fmla="*/ 8760 h 10000"/>
                <a:gd name="connsiteX3" fmla="*/ 0 w 9933"/>
                <a:gd name="connsiteY3" fmla="*/ 8760 h 10000"/>
                <a:gd name="connsiteX4" fmla="*/ 1262 w 9933"/>
                <a:gd name="connsiteY4" fmla="*/ 10000 h 10000"/>
                <a:gd name="connsiteX5" fmla="*/ 9924 w 9933"/>
                <a:gd name="connsiteY5" fmla="*/ 9999 h 10000"/>
                <a:gd name="connsiteX6" fmla="*/ 9933 w 9933"/>
                <a:gd name="connsiteY6" fmla="*/ 8760 h 10000"/>
                <a:gd name="connsiteX7" fmla="*/ 9898 w 9933"/>
                <a:gd name="connsiteY7" fmla="*/ 7 h 10000"/>
                <a:gd name="connsiteX0" fmla="*/ 9017 w 10000"/>
                <a:gd name="connsiteY0" fmla="*/ 0 h 10000"/>
                <a:gd name="connsiteX1" fmla="*/ 0 w 10000"/>
                <a:gd name="connsiteY1" fmla="*/ 8760 h 10000"/>
                <a:gd name="connsiteX2" fmla="*/ 3326 w 10000"/>
                <a:gd name="connsiteY2" fmla="*/ 8760 h 10000"/>
                <a:gd name="connsiteX3" fmla="*/ 0 w 10000"/>
                <a:gd name="connsiteY3" fmla="*/ 8760 h 10000"/>
                <a:gd name="connsiteX4" fmla="*/ 1271 w 10000"/>
                <a:gd name="connsiteY4" fmla="*/ 10000 h 10000"/>
                <a:gd name="connsiteX5" fmla="*/ 9991 w 10000"/>
                <a:gd name="connsiteY5" fmla="*/ 9999 h 10000"/>
                <a:gd name="connsiteX6" fmla="*/ 10000 w 10000"/>
                <a:gd name="connsiteY6" fmla="*/ 8760 h 10000"/>
                <a:gd name="connsiteX7" fmla="*/ 9965 w 10000"/>
                <a:gd name="connsiteY7" fmla="*/ 7 h 10000"/>
                <a:gd name="connsiteX0" fmla="*/ 9017 w 10000"/>
                <a:gd name="connsiteY0" fmla="*/ 12 h 10012"/>
                <a:gd name="connsiteX1" fmla="*/ 0 w 10000"/>
                <a:gd name="connsiteY1" fmla="*/ 8772 h 10012"/>
                <a:gd name="connsiteX2" fmla="*/ 3326 w 10000"/>
                <a:gd name="connsiteY2" fmla="*/ 8772 h 10012"/>
                <a:gd name="connsiteX3" fmla="*/ 0 w 10000"/>
                <a:gd name="connsiteY3" fmla="*/ 8772 h 10012"/>
                <a:gd name="connsiteX4" fmla="*/ 1271 w 10000"/>
                <a:gd name="connsiteY4" fmla="*/ 10012 h 10012"/>
                <a:gd name="connsiteX5" fmla="*/ 9991 w 10000"/>
                <a:gd name="connsiteY5" fmla="*/ 10011 h 10012"/>
                <a:gd name="connsiteX6" fmla="*/ 10000 w 10000"/>
                <a:gd name="connsiteY6" fmla="*/ 8772 h 10012"/>
                <a:gd name="connsiteX7" fmla="*/ 9965 w 10000"/>
                <a:gd name="connsiteY7" fmla="*/ 0 h 10012"/>
                <a:gd name="connsiteX0" fmla="*/ 9017 w 10000"/>
                <a:gd name="connsiteY0" fmla="*/ 0 h 10000"/>
                <a:gd name="connsiteX1" fmla="*/ 0 w 10000"/>
                <a:gd name="connsiteY1" fmla="*/ 8760 h 10000"/>
                <a:gd name="connsiteX2" fmla="*/ 3326 w 10000"/>
                <a:gd name="connsiteY2" fmla="*/ 8760 h 10000"/>
                <a:gd name="connsiteX3" fmla="*/ 0 w 10000"/>
                <a:gd name="connsiteY3" fmla="*/ 8760 h 10000"/>
                <a:gd name="connsiteX4" fmla="*/ 1271 w 10000"/>
                <a:gd name="connsiteY4" fmla="*/ 10000 h 10000"/>
                <a:gd name="connsiteX5" fmla="*/ 9991 w 10000"/>
                <a:gd name="connsiteY5" fmla="*/ 9999 h 10000"/>
                <a:gd name="connsiteX6" fmla="*/ 10000 w 10000"/>
                <a:gd name="connsiteY6" fmla="*/ 8760 h 10000"/>
                <a:gd name="connsiteX7" fmla="*/ 9955 w 10000"/>
                <a:gd name="connsiteY7" fmla="*/ 16 h 10000"/>
                <a:gd name="connsiteX0" fmla="*/ 9017 w 10000"/>
                <a:gd name="connsiteY0" fmla="*/ 12 h 10012"/>
                <a:gd name="connsiteX1" fmla="*/ 0 w 10000"/>
                <a:gd name="connsiteY1" fmla="*/ 8772 h 10012"/>
                <a:gd name="connsiteX2" fmla="*/ 3326 w 10000"/>
                <a:gd name="connsiteY2" fmla="*/ 8772 h 10012"/>
                <a:gd name="connsiteX3" fmla="*/ 0 w 10000"/>
                <a:gd name="connsiteY3" fmla="*/ 8772 h 10012"/>
                <a:gd name="connsiteX4" fmla="*/ 1271 w 10000"/>
                <a:gd name="connsiteY4" fmla="*/ 10012 h 10012"/>
                <a:gd name="connsiteX5" fmla="*/ 9991 w 10000"/>
                <a:gd name="connsiteY5" fmla="*/ 10011 h 10012"/>
                <a:gd name="connsiteX6" fmla="*/ 10000 w 10000"/>
                <a:gd name="connsiteY6" fmla="*/ 8772 h 10012"/>
                <a:gd name="connsiteX7" fmla="*/ 9955 w 10000"/>
                <a:gd name="connsiteY7" fmla="*/ 0 h 10012"/>
                <a:gd name="connsiteX0" fmla="*/ 9017 w 10000"/>
                <a:gd name="connsiteY0" fmla="*/ 0 h 10000"/>
                <a:gd name="connsiteX1" fmla="*/ 0 w 10000"/>
                <a:gd name="connsiteY1" fmla="*/ 8760 h 10000"/>
                <a:gd name="connsiteX2" fmla="*/ 3326 w 10000"/>
                <a:gd name="connsiteY2" fmla="*/ 8760 h 10000"/>
                <a:gd name="connsiteX3" fmla="*/ 0 w 10000"/>
                <a:gd name="connsiteY3" fmla="*/ 8760 h 10000"/>
                <a:gd name="connsiteX4" fmla="*/ 1271 w 10000"/>
                <a:gd name="connsiteY4" fmla="*/ 10000 h 10000"/>
                <a:gd name="connsiteX5" fmla="*/ 9991 w 10000"/>
                <a:gd name="connsiteY5" fmla="*/ 9999 h 10000"/>
                <a:gd name="connsiteX6" fmla="*/ 10000 w 10000"/>
                <a:gd name="connsiteY6" fmla="*/ 8760 h 10000"/>
                <a:gd name="connsiteX7" fmla="*/ 9955 w 10000"/>
                <a:gd name="connsiteY7" fmla="*/ 11 h 10000"/>
                <a:gd name="connsiteX0" fmla="*/ 9017 w 10000"/>
                <a:gd name="connsiteY0" fmla="*/ 8 h 10008"/>
                <a:gd name="connsiteX1" fmla="*/ 0 w 10000"/>
                <a:gd name="connsiteY1" fmla="*/ 8768 h 10008"/>
                <a:gd name="connsiteX2" fmla="*/ 3326 w 10000"/>
                <a:gd name="connsiteY2" fmla="*/ 8768 h 10008"/>
                <a:gd name="connsiteX3" fmla="*/ 0 w 10000"/>
                <a:gd name="connsiteY3" fmla="*/ 8768 h 10008"/>
                <a:gd name="connsiteX4" fmla="*/ 1271 w 10000"/>
                <a:gd name="connsiteY4" fmla="*/ 10008 h 10008"/>
                <a:gd name="connsiteX5" fmla="*/ 9991 w 10000"/>
                <a:gd name="connsiteY5" fmla="*/ 10007 h 10008"/>
                <a:gd name="connsiteX6" fmla="*/ 10000 w 10000"/>
                <a:gd name="connsiteY6" fmla="*/ 8768 h 10008"/>
                <a:gd name="connsiteX7" fmla="*/ 9945 w 10000"/>
                <a:gd name="connsiteY7" fmla="*/ 0 h 10008"/>
                <a:gd name="connsiteX0" fmla="*/ 9017 w 10000"/>
                <a:gd name="connsiteY0" fmla="*/ 0 h 10000"/>
                <a:gd name="connsiteX1" fmla="*/ 0 w 10000"/>
                <a:gd name="connsiteY1" fmla="*/ 8760 h 10000"/>
                <a:gd name="connsiteX2" fmla="*/ 3326 w 10000"/>
                <a:gd name="connsiteY2" fmla="*/ 8760 h 10000"/>
                <a:gd name="connsiteX3" fmla="*/ 0 w 10000"/>
                <a:gd name="connsiteY3" fmla="*/ 8760 h 10000"/>
                <a:gd name="connsiteX4" fmla="*/ 1271 w 10000"/>
                <a:gd name="connsiteY4" fmla="*/ 10000 h 10000"/>
                <a:gd name="connsiteX5" fmla="*/ 9991 w 10000"/>
                <a:gd name="connsiteY5" fmla="*/ 9999 h 10000"/>
                <a:gd name="connsiteX6" fmla="*/ 10000 w 10000"/>
                <a:gd name="connsiteY6" fmla="*/ 8760 h 10000"/>
                <a:gd name="connsiteX7" fmla="*/ 9935 w 10000"/>
                <a:gd name="connsiteY7" fmla="*/ 11 h 10000"/>
                <a:gd name="connsiteX0" fmla="*/ 9017 w 10000"/>
                <a:gd name="connsiteY0" fmla="*/ 12 h 10012"/>
                <a:gd name="connsiteX1" fmla="*/ 0 w 10000"/>
                <a:gd name="connsiteY1" fmla="*/ 8772 h 10012"/>
                <a:gd name="connsiteX2" fmla="*/ 3326 w 10000"/>
                <a:gd name="connsiteY2" fmla="*/ 8772 h 10012"/>
                <a:gd name="connsiteX3" fmla="*/ 0 w 10000"/>
                <a:gd name="connsiteY3" fmla="*/ 8772 h 10012"/>
                <a:gd name="connsiteX4" fmla="*/ 1271 w 10000"/>
                <a:gd name="connsiteY4" fmla="*/ 10012 h 10012"/>
                <a:gd name="connsiteX5" fmla="*/ 9991 w 10000"/>
                <a:gd name="connsiteY5" fmla="*/ 10011 h 10012"/>
                <a:gd name="connsiteX6" fmla="*/ 10000 w 10000"/>
                <a:gd name="connsiteY6" fmla="*/ 8772 h 10012"/>
                <a:gd name="connsiteX7" fmla="*/ 9975 w 10000"/>
                <a:gd name="connsiteY7" fmla="*/ 0 h 10012"/>
                <a:gd name="connsiteX0" fmla="*/ 9017 w 10000"/>
                <a:gd name="connsiteY0" fmla="*/ 7 h 10007"/>
                <a:gd name="connsiteX1" fmla="*/ 0 w 10000"/>
                <a:gd name="connsiteY1" fmla="*/ 8767 h 10007"/>
                <a:gd name="connsiteX2" fmla="*/ 3326 w 10000"/>
                <a:gd name="connsiteY2" fmla="*/ 8767 h 10007"/>
                <a:gd name="connsiteX3" fmla="*/ 0 w 10000"/>
                <a:gd name="connsiteY3" fmla="*/ 8767 h 10007"/>
                <a:gd name="connsiteX4" fmla="*/ 1271 w 10000"/>
                <a:gd name="connsiteY4" fmla="*/ 10007 h 10007"/>
                <a:gd name="connsiteX5" fmla="*/ 9991 w 10000"/>
                <a:gd name="connsiteY5" fmla="*/ 10006 h 10007"/>
                <a:gd name="connsiteX6" fmla="*/ 10000 w 10000"/>
                <a:gd name="connsiteY6" fmla="*/ 8767 h 10007"/>
                <a:gd name="connsiteX7" fmla="*/ 9965 w 10000"/>
                <a:gd name="connsiteY7" fmla="*/ 0 h 10007"/>
                <a:gd name="connsiteX0" fmla="*/ 9017 w 10000"/>
                <a:gd name="connsiteY0" fmla="*/ 0 h 10000"/>
                <a:gd name="connsiteX1" fmla="*/ 0 w 10000"/>
                <a:gd name="connsiteY1" fmla="*/ 8760 h 10000"/>
                <a:gd name="connsiteX2" fmla="*/ 3326 w 10000"/>
                <a:gd name="connsiteY2" fmla="*/ 8760 h 10000"/>
                <a:gd name="connsiteX3" fmla="*/ 0 w 10000"/>
                <a:gd name="connsiteY3" fmla="*/ 8760 h 10000"/>
                <a:gd name="connsiteX4" fmla="*/ 1271 w 10000"/>
                <a:gd name="connsiteY4" fmla="*/ 10000 h 10000"/>
                <a:gd name="connsiteX5" fmla="*/ 9991 w 10000"/>
                <a:gd name="connsiteY5" fmla="*/ 9999 h 10000"/>
                <a:gd name="connsiteX6" fmla="*/ 10000 w 10000"/>
                <a:gd name="connsiteY6" fmla="*/ 8760 h 10000"/>
                <a:gd name="connsiteX7" fmla="*/ 9965 w 10000"/>
                <a:gd name="connsiteY7" fmla="*/ 35 h 10000"/>
                <a:gd name="connsiteX0" fmla="*/ 9017 w 10000"/>
                <a:gd name="connsiteY0" fmla="*/ 2 h 10002"/>
                <a:gd name="connsiteX1" fmla="*/ 0 w 10000"/>
                <a:gd name="connsiteY1" fmla="*/ 8762 h 10002"/>
                <a:gd name="connsiteX2" fmla="*/ 3326 w 10000"/>
                <a:gd name="connsiteY2" fmla="*/ 8762 h 10002"/>
                <a:gd name="connsiteX3" fmla="*/ 0 w 10000"/>
                <a:gd name="connsiteY3" fmla="*/ 8762 h 10002"/>
                <a:gd name="connsiteX4" fmla="*/ 1271 w 10000"/>
                <a:gd name="connsiteY4" fmla="*/ 10002 h 10002"/>
                <a:gd name="connsiteX5" fmla="*/ 9991 w 10000"/>
                <a:gd name="connsiteY5" fmla="*/ 10001 h 10002"/>
                <a:gd name="connsiteX6" fmla="*/ 10000 w 10000"/>
                <a:gd name="connsiteY6" fmla="*/ 8762 h 10002"/>
                <a:gd name="connsiteX7" fmla="*/ 9975 w 10000"/>
                <a:gd name="connsiteY7" fmla="*/ 0 h 10002"/>
                <a:gd name="connsiteX0" fmla="*/ 9017 w 10000"/>
                <a:gd name="connsiteY0" fmla="*/ 7 h 10007"/>
                <a:gd name="connsiteX1" fmla="*/ 0 w 10000"/>
                <a:gd name="connsiteY1" fmla="*/ 8767 h 10007"/>
                <a:gd name="connsiteX2" fmla="*/ 3326 w 10000"/>
                <a:gd name="connsiteY2" fmla="*/ 8767 h 10007"/>
                <a:gd name="connsiteX3" fmla="*/ 0 w 10000"/>
                <a:gd name="connsiteY3" fmla="*/ 8767 h 10007"/>
                <a:gd name="connsiteX4" fmla="*/ 1271 w 10000"/>
                <a:gd name="connsiteY4" fmla="*/ 10007 h 10007"/>
                <a:gd name="connsiteX5" fmla="*/ 9991 w 10000"/>
                <a:gd name="connsiteY5" fmla="*/ 10006 h 10007"/>
                <a:gd name="connsiteX6" fmla="*/ 10000 w 10000"/>
                <a:gd name="connsiteY6" fmla="*/ 8767 h 10007"/>
                <a:gd name="connsiteX7" fmla="*/ 9985 w 10000"/>
                <a:gd name="connsiteY7" fmla="*/ 0 h 10007"/>
                <a:gd name="connsiteX0" fmla="*/ 9017 w 10000"/>
                <a:gd name="connsiteY0" fmla="*/ 12 h 10012"/>
                <a:gd name="connsiteX1" fmla="*/ 0 w 10000"/>
                <a:gd name="connsiteY1" fmla="*/ 8772 h 10012"/>
                <a:gd name="connsiteX2" fmla="*/ 3326 w 10000"/>
                <a:gd name="connsiteY2" fmla="*/ 8772 h 10012"/>
                <a:gd name="connsiteX3" fmla="*/ 0 w 10000"/>
                <a:gd name="connsiteY3" fmla="*/ 8772 h 10012"/>
                <a:gd name="connsiteX4" fmla="*/ 1271 w 10000"/>
                <a:gd name="connsiteY4" fmla="*/ 10012 h 10012"/>
                <a:gd name="connsiteX5" fmla="*/ 9991 w 10000"/>
                <a:gd name="connsiteY5" fmla="*/ 10011 h 10012"/>
                <a:gd name="connsiteX6" fmla="*/ 10000 w 10000"/>
                <a:gd name="connsiteY6" fmla="*/ 8772 h 10012"/>
                <a:gd name="connsiteX7" fmla="*/ 9995 w 10000"/>
                <a:gd name="connsiteY7" fmla="*/ 0 h 10012"/>
                <a:gd name="connsiteX0" fmla="*/ 9017 w 10000"/>
                <a:gd name="connsiteY0" fmla="*/ 0 h 10000"/>
                <a:gd name="connsiteX1" fmla="*/ 0 w 10000"/>
                <a:gd name="connsiteY1" fmla="*/ 8760 h 10000"/>
                <a:gd name="connsiteX2" fmla="*/ 3326 w 10000"/>
                <a:gd name="connsiteY2" fmla="*/ 8760 h 10000"/>
                <a:gd name="connsiteX3" fmla="*/ 0 w 10000"/>
                <a:gd name="connsiteY3" fmla="*/ 8760 h 10000"/>
                <a:gd name="connsiteX4" fmla="*/ 1271 w 10000"/>
                <a:gd name="connsiteY4" fmla="*/ 10000 h 10000"/>
                <a:gd name="connsiteX5" fmla="*/ 9991 w 10000"/>
                <a:gd name="connsiteY5" fmla="*/ 9999 h 10000"/>
                <a:gd name="connsiteX6" fmla="*/ 10000 w 10000"/>
                <a:gd name="connsiteY6" fmla="*/ 8760 h 10000"/>
                <a:gd name="connsiteX7" fmla="*/ 9995 w 10000"/>
                <a:gd name="connsiteY7" fmla="*/ 11 h 10000"/>
                <a:gd name="connsiteX0" fmla="*/ 9017 w 10000"/>
                <a:gd name="connsiteY0" fmla="*/ 3 h 10003"/>
                <a:gd name="connsiteX1" fmla="*/ 0 w 10000"/>
                <a:gd name="connsiteY1" fmla="*/ 8763 h 10003"/>
                <a:gd name="connsiteX2" fmla="*/ 3326 w 10000"/>
                <a:gd name="connsiteY2" fmla="*/ 8763 h 10003"/>
                <a:gd name="connsiteX3" fmla="*/ 0 w 10000"/>
                <a:gd name="connsiteY3" fmla="*/ 8763 h 10003"/>
                <a:gd name="connsiteX4" fmla="*/ 1271 w 10000"/>
                <a:gd name="connsiteY4" fmla="*/ 10003 h 10003"/>
                <a:gd name="connsiteX5" fmla="*/ 9991 w 10000"/>
                <a:gd name="connsiteY5" fmla="*/ 10002 h 10003"/>
                <a:gd name="connsiteX6" fmla="*/ 10000 w 10000"/>
                <a:gd name="connsiteY6" fmla="*/ 8763 h 10003"/>
                <a:gd name="connsiteX7" fmla="*/ 9995 w 10000"/>
                <a:gd name="connsiteY7"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3">
                  <a:moveTo>
                    <a:pt x="9017" y="3"/>
                  </a:moveTo>
                  <a:lnTo>
                    <a:pt x="0" y="8763"/>
                  </a:lnTo>
                  <a:lnTo>
                    <a:pt x="3326" y="8763"/>
                  </a:lnTo>
                  <a:lnTo>
                    <a:pt x="0" y="8763"/>
                  </a:lnTo>
                  <a:lnTo>
                    <a:pt x="1271" y="10003"/>
                  </a:lnTo>
                  <a:lnTo>
                    <a:pt x="9991" y="10002"/>
                  </a:lnTo>
                  <a:cubicBezTo>
                    <a:pt x="9993" y="9593"/>
                    <a:pt x="9997" y="9172"/>
                    <a:pt x="10000" y="8763"/>
                  </a:cubicBezTo>
                  <a:cubicBezTo>
                    <a:pt x="9988" y="5845"/>
                    <a:pt x="10007" y="2918"/>
                    <a:pt x="9995" y="0"/>
                  </a:cubicBezTo>
                </a:path>
              </a:pathLst>
            </a:custGeom>
            <a:solidFill>
              <a:schemeClr val="tx2"/>
            </a:solidFill>
            <a:ln>
              <a:noFill/>
            </a:ln>
          </p:spPr>
          <p:txBody>
            <a:bodyPr rot="0" vert="horz" wrap="square" lIns="91440" tIns="45720" rIns="91440" bIns="45720" anchor="t" anchorCtr="0" upright="1">
              <a:noAutofit/>
            </a:bodyPr>
            <a:lstStyle/>
            <a:p>
              <a:endParaRPr lang="en-AU" dirty="0"/>
            </a:p>
          </p:txBody>
        </p:sp>
        <p:sp>
          <p:nvSpPr>
            <p:cNvPr id="25" name="Rectangle 24"/>
            <p:cNvSpPr/>
            <p:nvPr/>
          </p:nvSpPr>
          <p:spPr>
            <a:xfrm>
              <a:off x="4126078" y="-2576"/>
              <a:ext cx="5018087"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6" name="Freeform 25"/>
          <p:cNvSpPr>
            <a:spLocks/>
          </p:cNvSpPr>
          <p:nvPr userDrawn="1"/>
        </p:nvSpPr>
        <p:spPr bwMode="auto">
          <a:xfrm>
            <a:off x="0" y="1059604"/>
            <a:ext cx="2070970" cy="5798397"/>
          </a:xfrm>
          <a:custGeom>
            <a:avLst/>
            <a:gdLst>
              <a:gd name="T0" fmla="*/ 0 w 1732"/>
              <a:gd name="T1" fmla="*/ 0 h 3637"/>
              <a:gd name="T2" fmla="*/ 1732 w 1732"/>
              <a:gd name="T3" fmla="*/ 3637 h 3637"/>
              <a:gd name="T4" fmla="*/ 0 w 1732"/>
              <a:gd name="T5" fmla="*/ 3637 h 3637"/>
              <a:gd name="T6" fmla="*/ 0 w 1732"/>
              <a:gd name="T7" fmla="*/ 0 h 3637"/>
            </a:gdLst>
            <a:ahLst/>
            <a:cxnLst>
              <a:cxn ang="0">
                <a:pos x="T0" y="T1"/>
              </a:cxn>
              <a:cxn ang="0">
                <a:pos x="T2" y="T3"/>
              </a:cxn>
              <a:cxn ang="0">
                <a:pos x="T4" y="T5"/>
              </a:cxn>
              <a:cxn ang="0">
                <a:pos x="T6" y="T7"/>
              </a:cxn>
            </a:cxnLst>
            <a:rect l="0" t="0" r="r" b="b"/>
            <a:pathLst>
              <a:path w="1732" h="3637">
                <a:moveTo>
                  <a:pt x="0" y="0"/>
                </a:moveTo>
                <a:lnTo>
                  <a:pt x="1732" y="3637"/>
                </a:lnTo>
                <a:lnTo>
                  <a:pt x="0" y="3637"/>
                </a:lnTo>
                <a:lnTo>
                  <a:pt x="0" y="0"/>
                </a:lnTo>
                <a:close/>
              </a:path>
            </a:pathLst>
          </a:custGeom>
          <a:solidFill>
            <a:schemeClr val="accent3"/>
          </a:solidFill>
          <a:ln>
            <a:noFill/>
          </a:ln>
        </p:spPr>
        <p:txBody>
          <a:bodyPr rot="0" vert="horz" wrap="square" lIns="91440" tIns="45720" rIns="91440" bIns="45720" anchor="t" anchorCtr="0" upright="1">
            <a:noAutofit/>
          </a:bodyPr>
          <a:lstStyle/>
          <a:p>
            <a:endParaRPr lang="en-AU"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783" y="6360000"/>
            <a:ext cx="1013137" cy="403200"/>
          </a:xfrm>
          <a:prstGeom prst="rect">
            <a:avLst/>
          </a:prstGeom>
        </p:spPr>
      </p:pic>
      <p:sp>
        <p:nvSpPr>
          <p:cNvPr id="29" name="Freeform 28"/>
          <p:cNvSpPr>
            <a:spLocks/>
          </p:cNvSpPr>
          <p:nvPr userDrawn="1"/>
        </p:nvSpPr>
        <p:spPr bwMode="auto">
          <a:xfrm>
            <a:off x="926535" y="-3435"/>
            <a:ext cx="2959673" cy="6891795"/>
          </a:xfrm>
          <a:custGeom>
            <a:avLst/>
            <a:gdLst>
              <a:gd name="T0" fmla="*/ 734 w 4289"/>
              <a:gd name="T1" fmla="*/ 7523 h 7523"/>
              <a:gd name="T2" fmla="*/ 0 w 4289"/>
              <a:gd name="T3" fmla="*/ 7523 h 7523"/>
              <a:gd name="T4" fmla="*/ 3555 w 4289"/>
              <a:gd name="T5" fmla="*/ 0 h 7523"/>
              <a:gd name="T6" fmla="*/ 4289 w 4289"/>
              <a:gd name="T7" fmla="*/ 0 h 7523"/>
              <a:gd name="T8" fmla="*/ 734 w 4289"/>
              <a:gd name="T9" fmla="*/ 7523 h 7523"/>
            </a:gdLst>
            <a:ahLst/>
            <a:cxnLst>
              <a:cxn ang="0">
                <a:pos x="T0" y="T1"/>
              </a:cxn>
              <a:cxn ang="0">
                <a:pos x="T2" y="T3"/>
              </a:cxn>
              <a:cxn ang="0">
                <a:pos x="T4" y="T5"/>
              </a:cxn>
              <a:cxn ang="0">
                <a:pos x="T6" y="T7"/>
              </a:cxn>
              <a:cxn ang="0">
                <a:pos x="T8" y="T9"/>
              </a:cxn>
            </a:cxnLst>
            <a:rect l="0" t="0" r="r" b="b"/>
            <a:pathLst>
              <a:path w="4289" h="7523">
                <a:moveTo>
                  <a:pt x="734" y="7523"/>
                </a:moveTo>
                <a:lnTo>
                  <a:pt x="0" y="7523"/>
                </a:lnTo>
                <a:lnTo>
                  <a:pt x="3555" y="0"/>
                </a:lnTo>
                <a:lnTo>
                  <a:pt x="4289" y="0"/>
                </a:lnTo>
                <a:lnTo>
                  <a:pt x="734" y="7523"/>
                </a:lnTo>
                <a:close/>
              </a:path>
            </a:pathLst>
          </a:custGeom>
          <a:solidFill>
            <a:srgbClr val="C5EEFF">
              <a:alpha val="29804"/>
            </a:srgbClr>
          </a:solidFill>
          <a:ln>
            <a:noFill/>
          </a:ln>
        </p:spPr>
        <p:txBody>
          <a:bodyPr rot="0" vert="horz" wrap="square" lIns="91440" tIns="45720" rIns="91440" bIns="45720" anchor="t" anchorCtr="0" upright="1">
            <a:noAutofit/>
          </a:bodyPr>
          <a:lstStyle/>
          <a:p>
            <a:endParaRPr lang="en-AU" dirty="0"/>
          </a:p>
        </p:txBody>
      </p:sp>
      <p:sp>
        <p:nvSpPr>
          <p:cNvPr id="23" name="Title 1"/>
          <p:cNvSpPr>
            <a:spLocks noGrp="1"/>
          </p:cNvSpPr>
          <p:nvPr>
            <p:ph type="ctrTitle"/>
          </p:nvPr>
        </p:nvSpPr>
        <p:spPr>
          <a:xfrm>
            <a:off x="3571077" y="1989146"/>
            <a:ext cx="5324677" cy="1470025"/>
          </a:xfrm>
          <a:prstGeom prst="rect">
            <a:avLst/>
          </a:prstGeom>
        </p:spPr>
        <p:txBody>
          <a:bodyPr>
            <a:normAutofit/>
          </a:bodyPr>
          <a:lstStyle>
            <a:lvl1pPr>
              <a:defRPr sz="3300">
                <a:solidFill>
                  <a:schemeClr val="bg1"/>
                </a:solidFill>
              </a:defRPr>
            </a:lvl1pPr>
          </a:lstStyle>
          <a:p>
            <a:r>
              <a:rPr lang="en-US"/>
              <a:t>Click to edit Master title style</a:t>
            </a:r>
            <a:endParaRPr lang="en-AU" dirty="0"/>
          </a:p>
        </p:txBody>
      </p:sp>
      <p:sp>
        <p:nvSpPr>
          <p:cNvPr id="24" name="Subtitle 2"/>
          <p:cNvSpPr>
            <a:spLocks noGrp="1"/>
          </p:cNvSpPr>
          <p:nvPr>
            <p:ph type="subTitle" idx="1"/>
          </p:nvPr>
        </p:nvSpPr>
        <p:spPr>
          <a:xfrm>
            <a:off x="3571068" y="3688083"/>
            <a:ext cx="5339605" cy="151826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796062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idescreen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065"/>
            <a:ext cx="8185150" cy="600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1"/>
            <a:ext cx="8496944" cy="44253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dirty="0"/>
          </a:p>
        </p:txBody>
      </p:sp>
      <p:sp>
        <p:nvSpPr>
          <p:cNvPr id="7" name="Slide Number Placeholder 74"/>
          <p:cNvSpPr txBox="1">
            <a:spLocks/>
          </p:cNvSpPr>
          <p:nvPr userDrawn="1"/>
        </p:nvSpPr>
        <p:spPr>
          <a:xfrm>
            <a:off x="8763008" y="519172"/>
            <a:ext cx="386297" cy="36512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9308C4-4B5E-466C-BB60-106319067F0F}" type="slidenum">
              <a:rPr lang="en-AU" smtClean="0"/>
              <a:pPr/>
              <a:t>‹#›</a:t>
            </a:fld>
            <a:endParaRPr lang="en-AU" dirty="0"/>
          </a:p>
        </p:txBody>
      </p:sp>
    </p:spTree>
    <p:extLst>
      <p:ext uri="{BB962C8B-B14F-4D97-AF65-F5344CB8AC3E}">
        <p14:creationId xmlns:p14="http://schemas.microsoft.com/office/powerpoint/2010/main" val="368983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Widescreen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4767"/>
            <a:ext cx="8255000" cy="600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dirty="0"/>
          </a:p>
        </p:txBody>
      </p:sp>
      <p:sp>
        <p:nvSpPr>
          <p:cNvPr id="8" name="Slide Number Placeholder 74"/>
          <p:cNvSpPr txBox="1">
            <a:spLocks/>
          </p:cNvSpPr>
          <p:nvPr userDrawn="1"/>
        </p:nvSpPr>
        <p:spPr>
          <a:xfrm>
            <a:off x="8763008" y="519172"/>
            <a:ext cx="386297" cy="36512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9308C4-4B5E-466C-BB60-106319067F0F}" type="slidenum">
              <a:rPr lang="en-AU" smtClean="0"/>
              <a:pPr/>
              <a:t>‹#›</a:t>
            </a:fld>
            <a:endParaRPr lang="en-AU" dirty="0"/>
          </a:p>
        </p:txBody>
      </p:sp>
    </p:spTree>
    <p:extLst>
      <p:ext uri="{BB962C8B-B14F-4D97-AF65-F5344CB8AC3E}">
        <p14:creationId xmlns:p14="http://schemas.microsoft.com/office/powerpoint/2010/main" val="330283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Widescreen Two Content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84767"/>
            <a:ext cx="8255000" cy="600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2933700" cy="4525963"/>
          </a:xfrm>
          <a:prstGeom prst="rect">
            <a:avLst/>
          </a:prstGeom>
        </p:spPr>
        <p:txBody>
          <a:bodyPr/>
          <a:lstStyle>
            <a:lvl1pPr>
              <a:defRPr sz="2400"/>
            </a:lvl1pPr>
            <a:lvl2pPr>
              <a:defRPr sz="2200"/>
            </a:lvl2pPr>
            <a:lvl3pPr>
              <a:defRPr sz="1800"/>
            </a:lvl3pPr>
            <a:lvl4pPr>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3492500" y="1600201"/>
            <a:ext cx="51943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dirty="0"/>
          </a:p>
        </p:txBody>
      </p:sp>
      <p:sp>
        <p:nvSpPr>
          <p:cNvPr id="8" name="Slide Number Placeholder 74"/>
          <p:cNvSpPr txBox="1">
            <a:spLocks/>
          </p:cNvSpPr>
          <p:nvPr userDrawn="1"/>
        </p:nvSpPr>
        <p:spPr>
          <a:xfrm>
            <a:off x="8763008" y="519172"/>
            <a:ext cx="386297" cy="36512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9308C4-4B5E-466C-BB60-106319067F0F}" type="slidenum">
              <a:rPr lang="en-AU" smtClean="0"/>
              <a:pPr/>
              <a:t>‹#›</a:t>
            </a:fld>
            <a:endParaRPr lang="en-AU" dirty="0"/>
          </a:p>
        </p:txBody>
      </p:sp>
    </p:spTree>
    <p:extLst>
      <p:ext uri="{BB962C8B-B14F-4D97-AF65-F5344CB8AC3E}">
        <p14:creationId xmlns:p14="http://schemas.microsoft.com/office/powerpoint/2010/main" val="691765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3550" y="1137709"/>
            <a:ext cx="8223250" cy="5081587"/>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AU" dirty="0"/>
          </a:p>
        </p:txBody>
      </p:sp>
      <p:sp>
        <p:nvSpPr>
          <p:cNvPr id="7" name="Slide Number Placeholder 6"/>
          <p:cNvSpPr>
            <a:spLocks noGrp="1"/>
          </p:cNvSpPr>
          <p:nvPr>
            <p:ph type="sldNum" sz="quarter" idx="12"/>
          </p:nvPr>
        </p:nvSpPr>
        <p:spPr/>
        <p:txBody>
          <a:bodyPr/>
          <a:lstStyle/>
          <a:p>
            <a:fld id="{D4CC8FE0-A320-4B8B-9549-88DADE3F8781}" type="slidenum">
              <a:rPr lang="en-AU" smtClean="0"/>
              <a:t>‹#›</a:t>
            </a:fld>
            <a:endParaRPr lang="en-AU" dirty="0"/>
          </a:p>
        </p:txBody>
      </p:sp>
      <p:sp>
        <p:nvSpPr>
          <p:cNvPr id="8" name="Title 1"/>
          <p:cNvSpPr>
            <a:spLocks noGrp="1"/>
          </p:cNvSpPr>
          <p:nvPr>
            <p:ph type="title"/>
          </p:nvPr>
        </p:nvSpPr>
        <p:spPr>
          <a:xfrm>
            <a:off x="457200" y="284767"/>
            <a:ext cx="8255000" cy="600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25463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Widescreen dark background title and content">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8649002" y="135473"/>
            <a:ext cx="494998" cy="852551"/>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2" name="Title 1"/>
          <p:cNvSpPr>
            <a:spLocks noGrp="1"/>
          </p:cNvSpPr>
          <p:nvPr>
            <p:ph type="title"/>
          </p:nvPr>
        </p:nvSpPr>
        <p:spPr>
          <a:xfrm>
            <a:off x="457200" y="269065"/>
            <a:ext cx="8242300" cy="600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1"/>
            <a:ext cx="8496944" cy="442535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solidFill>
                  <a:schemeClr val="bg1"/>
                </a:solidFill>
              </a:defRPr>
            </a:lvl1pPr>
          </a:lstStyle>
          <a:p>
            <a:endParaRPr lang="en-AU" dirty="0"/>
          </a:p>
        </p:txBody>
      </p:sp>
      <p:sp>
        <p:nvSpPr>
          <p:cNvPr id="7" name="Slide Number Placeholder 74"/>
          <p:cNvSpPr txBox="1">
            <a:spLocks/>
          </p:cNvSpPr>
          <p:nvPr userDrawn="1"/>
        </p:nvSpPr>
        <p:spPr>
          <a:xfrm>
            <a:off x="8763008" y="519172"/>
            <a:ext cx="386297" cy="36512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9308C4-4B5E-466C-BB60-106319067F0F}" type="slidenum">
              <a:rPr lang="en-AU" smtClean="0"/>
              <a:pPr/>
              <a:t>‹#›</a:t>
            </a:fld>
            <a:endParaRPr lang="en-AU" dirty="0"/>
          </a:p>
        </p:txBody>
      </p:sp>
    </p:spTree>
    <p:extLst>
      <p:ext uri="{BB962C8B-B14F-4D97-AF65-F5344CB8AC3E}">
        <p14:creationId xmlns:p14="http://schemas.microsoft.com/office/powerpoint/2010/main" val="230201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Widescreen dark background 2 content">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8649002" y="135473"/>
            <a:ext cx="494998" cy="852551"/>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2" name="Title 1"/>
          <p:cNvSpPr>
            <a:spLocks noGrp="1"/>
          </p:cNvSpPr>
          <p:nvPr>
            <p:ph type="title"/>
          </p:nvPr>
        </p:nvSpPr>
        <p:spPr>
          <a:xfrm>
            <a:off x="457200" y="284767"/>
            <a:ext cx="8255000" cy="600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solidFill>
                  <a:schemeClr val="bg1"/>
                </a:solidFill>
              </a:defRPr>
            </a:lvl1pPr>
          </a:lstStyle>
          <a:p>
            <a:endParaRPr lang="en-AU" dirty="0"/>
          </a:p>
        </p:txBody>
      </p:sp>
      <p:sp>
        <p:nvSpPr>
          <p:cNvPr id="8" name="Slide Number Placeholder 74"/>
          <p:cNvSpPr txBox="1">
            <a:spLocks/>
          </p:cNvSpPr>
          <p:nvPr userDrawn="1"/>
        </p:nvSpPr>
        <p:spPr>
          <a:xfrm>
            <a:off x="8763008" y="519172"/>
            <a:ext cx="386297" cy="36512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9308C4-4B5E-466C-BB60-106319067F0F}" type="slidenum">
              <a:rPr lang="en-AU" smtClean="0"/>
              <a:pPr/>
              <a:t>‹#›</a:t>
            </a:fld>
            <a:endParaRPr lang="en-AU" dirty="0"/>
          </a:p>
        </p:txBody>
      </p:sp>
    </p:spTree>
    <p:extLst>
      <p:ext uri="{BB962C8B-B14F-4D97-AF65-F5344CB8AC3E}">
        <p14:creationId xmlns:p14="http://schemas.microsoft.com/office/powerpoint/2010/main" val="1284895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Widescreen  two content text and chart dark">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8649002" y="135473"/>
            <a:ext cx="494998" cy="852551"/>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2" name="Title 1"/>
          <p:cNvSpPr>
            <a:spLocks noGrp="1"/>
          </p:cNvSpPr>
          <p:nvPr>
            <p:ph type="title"/>
          </p:nvPr>
        </p:nvSpPr>
        <p:spPr>
          <a:xfrm>
            <a:off x="457200" y="284767"/>
            <a:ext cx="8255000" cy="600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2933700" cy="4525963"/>
          </a:xfrm>
          <a:prstGeom prst="rect">
            <a:avLst/>
          </a:prstGeom>
        </p:spPr>
        <p:txBody>
          <a:bodyPr/>
          <a:lstStyle>
            <a:lvl1pPr>
              <a:defRPr sz="2400">
                <a:solidFill>
                  <a:schemeClr val="bg1"/>
                </a:solidFill>
              </a:defRPr>
            </a:lvl1pPr>
            <a:lvl2pPr>
              <a:defRPr sz="2200">
                <a:solidFill>
                  <a:schemeClr val="bg1"/>
                </a:solidFill>
              </a:defRPr>
            </a:lvl2pPr>
            <a:lvl3pPr>
              <a:defRPr sz="1800">
                <a:solidFill>
                  <a:schemeClr val="bg1"/>
                </a:solidFill>
              </a:defRPr>
            </a:lvl3pPr>
            <a:lvl4pPr>
              <a:defRPr sz="14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3492500" y="1600201"/>
            <a:ext cx="51943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solidFill>
                  <a:schemeClr val="bg1"/>
                </a:solidFill>
              </a:defRPr>
            </a:lvl1pPr>
          </a:lstStyle>
          <a:p>
            <a:endParaRPr lang="en-AU" dirty="0"/>
          </a:p>
        </p:txBody>
      </p:sp>
      <p:sp>
        <p:nvSpPr>
          <p:cNvPr id="8" name="Slide Number Placeholder 74"/>
          <p:cNvSpPr txBox="1">
            <a:spLocks/>
          </p:cNvSpPr>
          <p:nvPr userDrawn="1"/>
        </p:nvSpPr>
        <p:spPr>
          <a:xfrm>
            <a:off x="8763008" y="519172"/>
            <a:ext cx="386297" cy="36512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9308C4-4B5E-466C-BB60-106319067F0F}" type="slidenum">
              <a:rPr lang="en-AU" smtClean="0"/>
              <a:pPr/>
              <a:t>‹#›</a:t>
            </a:fld>
            <a:endParaRPr lang="en-AU" dirty="0"/>
          </a:p>
        </p:txBody>
      </p:sp>
    </p:spTree>
    <p:extLst>
      <p:ext uri="{BB962C8B-B14F-4D97-AF65-F5344CB8AC3E}">
        <p14:creationId xmlns:p14="http://schemas.microsoft.com/office/powerpoint/2010/main" val="4283257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descreen dark picture with caption">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3550" y="1137709"/>
            <a:ext cx="8223250" cy="508158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AU" dirty="0"/>
          </a:p>
        </p:txBody>
      </p:sp>
      <p:sp>
        <p:nvSpPr>
          <p:cNvPr id="7" name="Slide Number Placeholder 6"/>
          <p:cNvSpPr>
            <a:spLocks noGrp="1"/>
          </p:cNvSpPr>
          <p:nvPr>
            <p:ph type="sldNum" sz="quarter" idx="12"/>
          </p:nvPr>
        </p:nvSpPr>
        <p:spPr/>
        <p:txBody>
          <a:bodyPr/>
          <a:lstStyle/>
          <a:p>
            <a:fld id="{D4CC8FE0-A320-4B8B-9549-88DADE3F8781}" type="slidenum">
              <a:rPr lang="en-AU" smtClean="0"/>
              <a:t>‹#›</a:t>
            </a:fld>
            <a:endParaRPr lang="en-AU" dirty="0"/>
          </a:p>
        </p:txBody>
      </p:sp>
      <p:sp>
        <p:nvSpPr>
          <p:cNvPr id="8" name="Title 1"/>
          <p:cNvSpPr>
            <a:spLocks noGrp="1"/>
          </p:cNvSpPr>
          <p:nvPr>
            <p:ph type="title"/>
          </p:nvPr>
        </p:nvSpPr>
        <p:spPr>
          <a:xfrm>
            <a:off x="457200" y="284767"/>
            <a:ext cx="8255000" cy="600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748517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screen Disclaim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3306838"/>
            <a:ext cx="771532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1500" kern="0" spc="10" baseline="0" dirty="0">
                <a:solidFill>
                  <a:schemeClr val="tx1"/>
                </a:solidFill>
                <a:effectLst/>
                <a:latin typeface="+mn-lt"/>
                <a:ea typeface="+mn-ea"/>
                <a:cs typeface="+mn-cs"/>
              </a:rPr>
              <a:t>© State of Victoria 2017</a:t>
            </a:r>
          </a:p>
          <a:p>
            <a:r>
              <a:rPr lang="en-AU" sz="1500" kern="0" spc="10" baseline="0" dirty="0">
                <a:solidFill>
                  <a:schemeClr val="tx1"/>
                </a:solidFill>
                <a:effectLst/>
                <a:latin typeface="+mn-lt"/>
                <a:ea typeface="+mn-ea"/>
                <a:cs typeface="+mn-cs"/>
              </a:rPr>
              <a:t> </a:t>
            </a:r>
          </a:p>
          <a:p>
            <a:endParaRPr lang="en-AU" sz="1500" kern="0" spc="10" baseline="0" dirty="0">
              <a:solidFill>
                <a:schemeClr val="tx1"/>
              </a:solidFill>
              <a:effectLst/>
              <a:latin typeface="+mn-lt"/>
              <a:ea typeface="+mn-ea"/>
              <a:cs typeface="+mn-cs"/>
            </a:endParaRPr>
          </a:p>
          <a:p>
            <a:r>
              <a:rPr lang="en-AU" sz="1500" kern="0" spc="10" baseline="0" dirty="0">
                <a:solidFill>
                  <a:schemeClr val="tx1"/>
                </a:solidFill>
                <a:effectLst/>
                <a:latin typeface="+mn-lt"/>
                <a:ea typeface="+mn-ea"/>
                <a:cs typeface="+mn-cs"/>
              </a:rPr>
              <a:t>You are free to re-use this work under a </a:t>
            </a:r>
            <a:r>
              <a:rPr lang="en-AU" sz="1500" kern="0" spc="10" baseline="0" dirty="0">
                <a:solidFill>
                  <a:schemeClr val="tx1"/>
                </a:solidFill>
                <a:effectLst/>
                <a:latin typeface="+mn-lt"/>
                <a:ea typeface="+mn-ea"/>
                <a:cs typeface="+mn-cs"/>
                <a:hlinkClick r:id="rId2"/>
              </a:rPr>
              <a:t>Creative Commons Attribution 4.0 licence</a:t>
            </a:r>
            <a:r>
              <a:rPr lang="en-AU" sz="1500" kern="0" spc="10" baseline="0" dirty="0">
                <a:solidFill>
                  <a:schemeClr val="tx1"/>
                </a:solidFill>
                <a:effectLst/>
                <a:latin typeface="+mn-lt"/>
                <a:ea typeface="+mn-ea"/>
                <a:cs typeface="+mn-cs"/>
              </a:rPr>
              <a:t>, provided you credit the State of Victoria (Department of Treasury and Finance) as author, indicate if changes were made and comply with the other licence terms. The licence does not apply to any branding, including Government logos.</a:t>
            </a:r>
          </a:p>
          <a:p>
            <a:r>
              <a:rPr lang="en-AU" sz="1500" kern="0" spc="10" baseline="0" dirty="0">
                <a:solidFill>
                  <a:schemeClr val="tx1"/>
                </a:solidFill>
                <a:effectLst/>
                <a:latin typeface="+mn-lt"/>
                <a:ea typeface="+mn-ea"/>
                <a:cs typeface="+mn-cs"/>
              </a:rPr>
              <a:t> </a:t>
            </a:r>
          </a:p>
          <a:p>
            <a:r>
              <a:rPr lang="en-AU" sz="1500" kern="0" spc="10" baseline="0" dirty="0">
                <a:solidFill>
                  <a:schemeClr val="tx1"/>
                </a:solidFill>
                <a:effectLst/>
                <a:latin typeface="+mn-lt"/>
                <a:ea typeface="+mn-ea"/>
                <a:cs typeface="+mn-cs"/>
              </a:rPr>
              <a:t>Copyright queries may be directed to </a:t>
            </a:r>
            <a:r>
              <a:rPr lang="en-AU" sz="1500" kern="0" spc="10" baseline="0" dirty="0">
                <a:solidFill>
                  <a:schemeClr val="tx1"/>
                </a:solidFill>
                <a:effectLst/>
                <a:latin typeface="+mn-lt"/>
                <a:ea typeface="+mn-ea"/>
                <a:cs typeface="+mn-cs"/>
                <a:hlinkClick r:id="rId3"/>
              </a:rPr>
              <a:t>IPpolicy@dtf.vic.gov.au</a:t>
            </a:r>
            <a:endParaRPr lang="en-AU" sz="1500" kern="0" spc="10" baseline="0" dirty="0">
              <a:solidFill>
                <a:schemeClr val="tx1"/>
              </a:solidFill>
              <a:effectLst/>
              <a:latin typeface="+mn-lt"/>
              <a:ea typeface="+mn-ea"/>
              <a:cs typeface="+mn-cs"/>
            </a:endParaRPr>
          </a:p>
        </p:txBody>
      </p:sp>
      <p:pic>
        <p:nvPicPr>
          <p:cNvPr id="7" name="Picture 2" descr="http://mirrors.creativecommons.org/presskit/buttons/88x31/png/b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3589" y="3733799"/>
            <a:ext cx="1121539" cy="52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2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631932-953D-4D72-82E6-63316B100A06}" type="slidenum">
              <a:rPr lang="en-AU" smtClean="0"/>
              <a:t>‹#›</a:t>
            </a:fld>
            <a:endParaRPr lang="en-AU" dirty="0"/>
          </a:p>
        </p:txBody>
      </p:sp>
    </p:spTree>
    <p:extLst>
      <p:ext uri="{BB962C8B-B14F-4D97-AF65-F5344CB8AC3E}">
        <p14:creationId xmlns:p14="http://schemas.microsoft.com/office/powerpoint/2010/main" val="353981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Freeform 12"/>
          <p:cNvSpPr/>
          <p:nvPr userDrawn="1"/>
        </p:nvSpPr>
        <p:spPr>
          <a:xfrm>
            <a:off x="1850530" y="-21167"/>
            <a:ext cx="7297998" cy="6891867"/>
          </a:xfrm>
          <a:custGeom>
            <a:avLst/>
            <a:gdLst>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0 h 2886075"/>
              <a:gd name="connsiteX0" fmla="*/ 0 w 3717925"/>
              <a:gd name="connsiteY0" fmla="*/ 1955800 h 2886075"/>
              <a:gd name="connsiteX1" fmla="*/ 454025 w 3717925"/>
              <a:gd name="connsiteY1" fmla="*/ 2886075 h 2886075"/>
              <a:gd name="connsiteX2" fmla="*/ 3717925 w 3717925"/>
              <a:gd name="connsiteY2" fmla="*/ 2876550 h 2886075"/>
              <a:gd name="connsiteX3" fmla="*/ 3717925 w 3717925"/>
              <a:gd name="connsiteY3" fmla="*/ 180975 h 2886075"/>
              <a:gd name="connsiteX4" fmla="*/ 3717925 w 3717925"/>
              <a:gd name="connsiteY4" fmla="*/ 0 h 2886075"/>
              <a:gd name="connsiteX0" fmla="*/ 0 w 3717925"/>
              <a:gd name="connsiteY0" fmla="*/ 1958975 h 2889250"/>
              <a:gd name="connsiteX1" fmla="*/ 454025 w 3717925"/>
              <a:gd name="connsiteY1" fmla="*/ 2889250 h 2889250"/>
              <a:gd name="connsiteX2" fmla="*/ 3717925 w 3717925"/>
              <a:gd name="connsiteY2" fmla="*/ 2879725 h 2889250"/>
              <a:gd name="connsiteX3" fmla="*/ 3717925 w 3717925"/>
              <a:gd name="connsiteY3" fmla="*/ 184150 h 2889250"/>
              <a:gd name="connsiteX4" fmla="*/ 3400425 w 3717925"/>
              <a:gd name="connsiteY4" fmla="*/ 0 h 288925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3381375 w 3717925"/>
              <a:gd name="connsiteY4" fmla="*/ 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828675 w 3717925"/>
              <a:gd name="connsiteY4"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828675 w 3717925"/>
              <a:gd name="connsiteY5" fmla="*/ 19050 h 2705100"/>
              <a:gd name="connsiteX0" fmla="*/ 0 w 3717925"/>
              <a:gd name="connsiteY0" fmla="*/ 1774825 h 2705100"/>
              <a:gd name="connsiteX1" fmla="*/ 454025 w 3717925"/>
              <a:gd name="connsiteY1" fmla="*/ 2705100 h 2705100"/>
              <a:gd name="connsiteX2" fmla="*/ 3717925 w 3717925"/>
              <a:gd name="connsiteY2" fmla="*/ 2695575 h 2705100"/>
              <a:gd name="connsiteX3" fmla="*/ 3717925 w 3717925"/>
              <a:gd name="connsiteY3" fmla="*/ 0 h 2705100"/>
              <a:gd name="connsiteX4" fmla="*/ 955675 w 3717925"/>
              <a:gd name="connsiteY4" fmla="*/ 15875 h 2705100"/>
              <a:gd name="connsiteX5" fmla="*/ 9525 w 3717925"/>
              <a:gd name="connsiteY5" fmla="*/ 1771650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66887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0" fmla="*/ 4762 w 3722687"/>
              <a:gd name="connsiteY0" fmla="*/ 1774825 h 2705100"/>
              <a:gd name="connsiteX1" fmla="*/ 458787 w 3722687"/>
              <a:gd name="connsiteY1" fmla="*/ 2705100 h 2705100"/>
              <a:gd name="connsiteX2" fmla="*/ 3722687 w 3722687"/>
              <a:gd name="connsiteY2" fmla="*/ 2695575 h 2705100"/>
              <a:gd name="connsiteX3" fmla="*/ 3722687 w 3722687"/>
              <a:gd name="connsiteY3" fmla="*/ 0 h 2705100"/>
              <a:gd name="connsiteX4" fmla="*/ 960437 w 3722687"/>
              <a:gd name="connsiteY4" fmla="*/ 15875 h 2705100"/>
              <a:gd name="connsiteX5" fmla="*/ 0 w 3722687"/>
              <a:gd name="connsiteY5" fmla="*/ 1774031 h 2705100"/>
              <a:gd name="connsiteX6" fmla="*/ 4762 w 3722687"/>
              <a:gd name="connsiteY6" fmla="*/ 1774825 h 2705100"/>
              <a:gd name="connsiteX0" fmla="*/ 4762 w 3722687"/>
              <a:gd name="connsiteY0" fmla="*/ 1782762 h 2713037"/>
              <a:gd name="connsiteX1" fmla="*/ 458787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4762 w 3722687"/>
              <a:gd name="connsiteY0" fmla="*/ 1782762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6" fmla="*/ 4762 w 3722687"/>
              <a:gd name="connsiteY6" fmla="*/ 1782762 h 2713037"/>
              <a:gd name="connsiteX0" fmla="*/ 0 w 3722687"/>
              <a:gd name="connsiteY0" fmla="*/ 1781968 h 2713037"/>
              <a:gd name="connsiteX1" fmla="*/ 446881 w 3722687"/>
              <a:gd name="connsiteY1" fmla="*/ 2713037 h 2713037"/>
              <a:gd name="connsiteX2" fmla="*/ 3722687 w 3722687"/>
              <a:gd name="connsiteY2" fmla="*/ 2703512 h 2713037"/>
              <a:gd name="connsiteX3" fmla="*/ 3722687 w 3722687"/>
              <a:gd name="connsiteY3" fmla="*/ 7937 h 2713037"/>
              <a:gd name="connsiteX4" fmla="*/ 843756 w 3722687"/>
              <a:gd name="connsiteY4" fmla="*/ 0 h 2713037"/>
              <a:gd name="connsiteX5" fmla="*/ 0 w 3722687"/>
              <a:gd name="connsiteY5" fmla="*/ 1781968 h 2713037"/>
              <a:gd name="connsiteX0" fmla="*/ 0 w 6637337"/>
              <a:gd name="connsiteY0" fmla="*/ 1781968 h 2722562"/>
              <a:gd name="connsiteX1" fmla="*/ 446881 w 6637337"/>
              <a:gd name="connsiteY1" fmla="*/ 2713037 h 2722562"/>
              <a:gd name="connsiteX2" fmla="*/ 6637337 w 6637337"/>
              <a:gd name="connsiteY2" fmla="*/ 2722562 h 2722562"/>
              <a:gd name="connsiteX3" fmla="*/ 3722687 w 6637337"/>
              <a:gd name="connsiteY3" fmla="*/ 7937 h 2722562"/>
              <a:gd name="connsiteX4" fmla="*/ 843756 w 6637337"/>
              <a:gd name="connsiteY4" fmla="*/ 0 h 2722562"/>
              <a:gd name="connsiteX5" fmla="*/ 0 w 6637337"/>
              <a:gd name="connsiteY5" fmla="*/ 1781968 h 2722562"/>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843756 w 6656387"/>
              <a:gd name="connsiteY4" fmla="*/ 4173538 h 6896100"/>
              <a:gd name="connsiteX5" fmla="*/ 0 w 6656387"/>
              <a:gd name="connsiteY5" fmla="*/ 5955506 h 6896100"/>
              <a:gd name="connsiteX0" fmla="*/ 0 w 6656387"/>
              <a:gd name="connsiteY0" fmla="*/ 5955506 h 6896100"/>
              <a:gd name="connsiteX1" fmla="*/ 446881 w 6656387"/>
              <a:gd name="connsiteY1" fmla="*/ 6886575 h 6896100"/>
              <a:gd name="connsiteX2" fmla="*/ 6637337 w 6656387"/>
              <a:gd name="connsiteY2" fmla="*/ 6896100 h 6896100"/>
              <a:gd name="connsiteX3" fmla="*/ 6656387 w 6656387"/>
              <a:gd name="connsiteY3" fmla="*/ 0 h 6896100"/>
              <a:gd name="connsiteX4" fmla="*/ 2780506 w 6656387"/>
              <a:gd name="connsiteY4" fmla="*/ 33338 h 6896100"/>
              <a:gd name="connsiteX5" fmla="*/ 0 w 6656387"/>
              <a:gd name="connsiteY5" fmla="*/ 5955506 h 6896100"/>
              <a:gd name="connsiteX0" fmla="*/ 0 w 6656387"/>
              <a:gd name="connsiteY0" fmla="*/ 5955506 h 6893718"/>
              <a:gd name="connsiteX1" fmla="*/ 446881 w 6656387"/>
              <a:gd name="connsiteY1" fmla="*/ 6886575 h 6893718"/>
              <a:gd name="connsiteX2" fmla="*/ 6642099 w 6656387"/>
              <a:gd name="connsiteY2" fmla="*/ 6893718 h 6893718"/>
              <a:gd name="connsiteX3" fmla="*/ 6656387 w 6656387"/>
              <a:gd name="connsiteY3" fmla="*/ 0 h 6893718"/>
              <a:gd name="connsiteX4" fmla="*/ 2780506 w 6656387"/>
              <a:gd name="connsiteY4" fmla="*/ 33338 h 6893718"/>
              <a:gd name="connsiteX5" fmla="*/ 0 w 6656387"/>
              <a:gd name="connsiteY5" fmla="*/ 5955506 h 689371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0478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80506 w 6656387"/>
              <a:gd name="connsiteY4" fmla="*/ 12859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3362 w 6656387"/>
              <a:gd name="connsiteY4" fmla="*/ 17621 h 6870858"/>
              <a:gd name="connsiteX5" fmla="*/ 0 w 6656387"/>
              <a:gd name="connsiteY5" fmla="*/ 5932646 h 6870858"/>
              <a:gd name="connsiteX0" fmla="*/ 0 w 6656387"/>
              <a:gd name="connsiteY0" fmla="*/ 5932646 h 6870858"/>
              <a:gd name="connsiteX1" fmla="*/ 446881 w 6656387"/>
              <a:gd name="connsiteY1" fmla="*/ 6863715 h 6870858"/>
              <a:gd name="connsiteX2" fmla="*/ 6642099 w 6656387"/>
              <a:gd name="connsiteY2" fmla="*/ 6870858 h 6870858"/>
              <a:gd name="connsiteX3" fmla="*/ 6656387 w 6656387"/>
              <a:gd name="connsiteY3" fmla="*/ 0 h 6870858"/>
              <a:gd name="connsiteX4" fmla="*/ 2775743 w 6656387"/>
              <a:gd name="connsiteY4" fmla="*/ 8096 h 6870858"/>
              <a:gd name="connsiteX5" fmla="*/ 0 w 6656387"/>
              <a:gd name="connsiteY5" fmla="*/ 5932646 h 6870858"/>
              <a:gd name="connsiteX0" fmla="*/ 0 w 6656387"/>
              <a:gd name="connsiteY0" fmla="*/ 5932646 h 6875622"/>
              <a:gd name="connsiteX1" fmla="*/ 446881 w 6656387"/>
              <a:gd name="connsiteY1" fmla="*/ 6875622 h 6875622"/>
              <a:gd name="connsiteX2" fmla="*/ 6642099 w 6656387"/>
              <a:gd name="connsiteY2" fmla="*/ 6870858 h 6875622"/>
              <a:gd name="connsiteX3" fmla="*/ 6656387 w 6656387"/>
              <a:gd name="connsiteY3" fmla="*/ 0 h 6875622"/>
              <a:gd name="connsiteX4" fmla="*/ 2775743 w 6656387"/>
              <a:gd name="connsiteY4" fmla="*/ 8096 h 6875622"/>
              <a:gd name="connsiteX5" fmla="*/ 0 w 6656387"/>
              <a:gd name="connsiteY5" fmla="*/ 5932646 h 6875622"/>
              <a:gd name="connsiteX0" fmla="*/ 0 w 6599237"/>
              <a:gd name="connsiteY0" fmla="*/ 5949315 h 6875622"/>
              <a:gd name="connsiteX1" fmla="*/ 389731 w 6599237"/>
              <a:gd name="connsiteY1" fmla="*/ 6875622 h 6875622"/>
              <a:gd name="connsiteX2" fmla="*/ 6584949 w 6599237"/>
              <a:gd name="connsiteY2" fmla="*/ 6870858 h 6875622"/>
              <a:gd name="connsiteX3" fmla="*/ 6599237 w 6599237"/>
              <a:gd name="connsiteY3" fmla="*/ 0 h 6875622"/>
              <a:gd name="connsiteX4" fmla="*/ 2718593 w 6599237"/>
              <a:gd name="connsiteY4" fmla="*/ 8096 h 6875622"/>
              <a:gd name="connsiteX5" fmla="*/ 0 w 6599237"/>
              <a:gd name="connsiteY5" fmla="*/ 5949315 h 6875622"/>
              <a:gd name="connsiteX0" fmla="*/ 0 w 6649243"/>
              <a:gd name="connsiteY0" fmla="*/ 5946934 h 6875622"/>
              <a:gd name="connsiteX1" fmla="*/ 439737 w 6649243"/>
              <a:gd name="connsiteY1" fmla="*/ 6875622 h 6875622"/>
              <a:gd name="connsiteX2" fmla="*/ 6634955 w 6649243"/>
              <a:gd name="connsiteY2" fmla="*/ 6870858 h 6875622"/>
              <a:gd name="connsiteX3" fmla="*/ 6649243 w 6649243"/>
              <a:gd name="connsiteY3" fmla="*/ 0 h 6875622"/>
              <a:gd name="connsiteX4" fmla="*/ 2768599 w 6649243"/>
              <a:gd name="connsiteY4" fmla="*/ 8096 h 6875622"/>
              <a:gd name="connsiteX5" fmla="*/ 0 w 6649243"/>
              <a:gd name="connsiteY5" fmla="*/ 5946934 h 6875622"/>
              <a:gd name="connsiteX0" fmla="*/ 0 w 6568280"/>
              <a:gd name="connsiteY0" fmla="*/ 5954078 h 6875622"/>
              <a:gd name="connsiteX1" fmla="*/ 358774 w 6568280"/>
              <a:gd name="connsiteY1" fmla="*/ 6875622 h 6875622"/>
              <a:gd name="connsiteX2" fmla="*/ 6553992 w 6568280"/>
              <a:gd name="connsiteY2" fmla="*/ 6870858 h 6875622"/>
              <a:gd name="connsiteX3" fmla="*/ 6568280 w 6568280"/>
              <a:gd name="connsiteY3" fmla="*/ 0 h 6875622"/>
              <a:gd name="connsiteX4" fmla="*/ 2687636 w 6568280"/>
              <a:gd name="connsiteY4" fmla="*/ 8096 h 6875622"/>
              <a:gd name="connsiteX5" fmla="*/ 0 w 6568280"/>
              <a:gd name="connsiteY5" fmla="*/ 5954078 h 6875622"/>
              <a:gd name="connsiteX0" fmla="*/ 0 w 6654005"/>
              <a:gd name="connsiteY0" fmla="*/ 5942172 h 6875622"/>
              <a:gd name="connsiteX1" fmla="*/ 444499 w 6654005"/>
              <a:gd name="connsiteY1" fmla="*/ 6875622 h 6875622"/>
              <a:gd name="connsiteX2" fmla="*/ 6639717 w 6654005"/>
              <a:gd name="connsiteY2" fmla="*/ 6870858 h 6875622"/>
              <a:gd name="connsiteX3" fmla="*/ 6654005 w 6654005"/>
              <a:gd name="connsiteY3" fmla="*/ 0 h 6875622"/>
              <a:gd name="connsiteX4" fmla="*/ 2773361 w 6654005"/>
              <a:gd name="connsiteY4" fmla="*/ 8096 h 6875622"/>
              <a:gd name="connsiteX5" fmla="*/ 0 w 6654005"/>
              <a:gd name="connsiteY5" fmla="*/ 5942172 h 6875622"/>
              <a:gd name="connsiteX0" fmla="*/ 0 w 6654005"/>
              <a:gd name="connsiteY0" fmla="*/ 5942172 h 6875622"/>
              <a:gd name="connsiteX1" fmla="*/ 444499 w 6654005"/>
              <a:gd name="connsiteY1" fmla="*/ 6875622 h 6875622"/>
              <a:gd name="connsiteX2" fmla="*/ 6651623 w 6654005"/>
              <a:gd name="connsiteY2" fmla="*/ 6868477 h 6875622"/>
              <a:gd name="connsiteX3" fmla="*/ 6654005 w 6654005"/>
              <a:gd name="connsiteY3" fmla="*/ 0 h 6875622"/>
              <a:gd name="connsiteX4" fmla="*/ 2773361 w 6654005"/>
              <a:gd name="connsiteY4" fmla="*/ 8096 h 6875622"/>
              <a:gd name="connsiteX5" fmla="*/ 0 w 6654005"/>
              <a:gd name="connsiteY5" fmla="*/ 5942172 h 6875622"/>
              <a:gd name="connsiteX0" fmla="*/ 0 w 6665067"/>
              <a:gd name="connsiteY0" fmla="*/ 5942172 h 6875622"/>
              <a:gd name="connsiteX1" fmla="*/ 444499 w 6665067"/>
              <a:gd name="connsiteY1" fmla="*/ 6875622 h 6875622"/>
              <a:gd name="connsiteX2" fmla="*/ 6664323 w 6665067"/>
              <a:gd name="connsiteY2" fmla="*/ 6871652 h 6875622"/>
              <a:gd name="connsiteX3" fmla="*/ 6654005 w 6665067"/>
              <a:gd name="connsiteY3" fmla="*/ 0 h 6875622"/>
              <a:gd name="connsiteX4" fmla="*/ 2773361 w 6665067"/>
              <a:gd name="connsiteY4" fmla="*/ 8096 h 6875622"/>
              <a:gd name="connsiteX5" fmla="*/ 0 w 6665067"/>
              <a:gd name="connsiteY5" fmla="*/ 5942172 h 6875622"/>
              <a:gd name="connsiteX0" fmla="*/ 0 w 9841114"/>
              <a:gd name="connsiteY0" fmla="*/ 5942172 h 6880131"/>
              <a:gd name="connsiteX1" fmla="*/ 444499 w 9841114"/>
              <a:gd name="connsiteY1" fmla="*/ 6875622 h 6880131"/>
              <a:gd name="connsiteX2" fmla="*/ 9841108 w 9841114"/>
              <a:gd name="connsiteY2" fmla="*/ 6880131 h 6880131"/>
              <a:gd name="connsiteX3" fmla="*/ 6654005 w 9841114"/>
              <a:gd name="connsiteY3" fmla="*/ 0 h 6880131"/>
              <a:gd name="connsiteX4" fmla="*/ 2773361 w 9841114"/>
              <a:gd name="connsiteY4" fmla="*/ 8096 h 6880131"/>
              <a:gd name="connsiteX5" fmla="*/ 0 w 9841114"/>
              <a:gd name="connsiteY5" fmla="*/ 5942172 h 6880131"/>
              <a:gd name="connsiteX0" fmla="*/ 0 w 9841113"/>
              <a:gd name="connsiteY0" fmla="*/ 5942172 h 6888339"/>
              <a:gd name="connsiteX1" fmla="*/ 444499 w 9841113"/>
              <a:gd name="connsiteY1" fmla="*/ 6888339 h 6888339"/>
              <a:gd name="connsiteX2" fmla="*/ 9841108 w 9841113"/>
              <a:gd name="connsiteY2" fmla="*/ 6880131 h 6888339"/>
              <a:gd name="connsiteX3" fmla="*/ 6654005 w 9841113"/>
              <a:gd name="connsiteY3" fmla="*/ 0 h 6888339"/>
              <a:gd name="connsiteX4" fmla="*/ 2773361 w 9841113"/>
              <a:gd name="connsiteY4" fmla="*/ 8096 h 6888339"/>
              <a:gd name="connsiteX5" fmla="*/ 0 w 9841113"/>
              <a:gd name="connsiteY5" fmla="*/ 5942172 h 6888339"/>
              <a:gd name="connsiteX0" fmla="*/ 0 w 9842306"/>
              <a:gd name="connsiteY0" fmla="*/ 5954889 h 6901056"/>
              <a:gd name="connsiteX1" fmla="*/ 444499 w 9842306"/>
              <a:gd name="connsiteY1" fmla="*/ 6901056 h 6901056"/>
              <a:gd name="connsiteX2" fmla="*/ 9841108 w 9842306"/>
              <a:gd name="connsiteY2" fmla="*/ 6892848 h 6901056"/>
              <a:gd name="connsiteX3" fmla="*/ 9839353 w 9842306"/>
              <a:gd name="connsiteY3" fmla="*/ 0 h 6901056"/>
              <a:gd name="connsiteX4" fmla="*/ 2773361 w 9842306"/>
              <a:gd name="connsiteY4" fmla="*/ 20813 h 6901056"/>
              <a:gd name="connsiteX5" fmla="*/ 0 w 9842306"/>
              <a:gd name="connsiteY5" fmla="*/ 5954889 h 6901056"/>
              <a:gd name="connsiteX0" fmla="*/ 0 w 9841109"/>
              <a:gd name="connsiteY0" fmla="*/ 5954889 h 6901056"/>
              <a:gd name="connsiteX1" fmla="*/ 444499 w 9841109"/>
              <a:gd name="connsiteY1" fmla="*/ 6901056 h 6901056"/>
              <a:gd name="connsiteX2" fmla="*/ 9841108 w 9841109"/>
              <a:gd name="connsiteY2" fmla="*/ 6892848 h 6901056"/>
              <a:gd name="connsiteX3" fmla="*/ 9839353 w 9841109"/>
              <a:gd name="connsiteY3" fmla="*/ 0 h 6901056"/>
              <a:gd name="connsiteX4" fmla="*/ 2773361 w 9841109"/>
              <a:gd name="connsiteY4" fmla="*/ 20813 h 6901056"/>
              <a:gd name="connsiteX5" fmla="*/ 0 w 9841109"/>
              <a:gd name="connsiteY5" fmla="*/ 5954889 h 690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1109" h="6901056">
                <a:moveTo>
                  <a:pt x="0" y="5954889"/>
                </a:moveTo>
                <a:lnTo>
                  <a:pt x="444499" y="6901056"/>
                </a:lnTo>
                <a:lnTo>
                  <a:pt x="9841108" y="6892848"/>
                </a:lnTo>
                <a:lnTo>
                  <a:pt x="9839353" y="0"/>
                </a:lnTo>
                <a:lnTo>
                  <a:pt x="2773361" y="20813"/>
                </a:lnTo>
                <a:lnTo>
                  <a:pt x="0" y="59548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userDrawn="1"/>
        </p:nvSpPr>
        <p:spPr>
          <a:xfrm>
            <a:off x="-6521" y="10153"/>
            <a:ext cx="3917107" cy="5932832"/>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89" h="5940743">
                <a:moveTo>
                  <a:pt x="0" y="669133"/>
                </a:moveTo>
                <a:lnTo>
                  <a:pt x="2513171" y="5940743"/>
                </a:lnTo>
                <a:lnTo>
                  <a:pt x="5282089" y="0"/>
                </a:lnTo>
                <a:lnTo>
                  <a:pt x="10954" y="2383"/>
                </a:lnTo>
                <a:cubicBezTo>
                  <a:pt x="8890" y="223840"/>
                  <a:pt x="2064" y="447676"/>
                  <a:pt x="0" y="66913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9"/>
          <p:cNvSpPr/>
          <p:nvPr userDrawn="1"/>
        </p:nvSpPr>
        <p:spPr>
          <a:xfrm>
            <a:off x="-12700" y="647328"/>
            <a:ext cx="2192534" cy="6209640"/>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Lst>
            <a:ahLst/>
            <a:cxnLst>
              <a:cxn ang="0">
                <a:pos x="connsiteX0" y="connsiteY0"/>
              </a:cxn>
              <a:cxn ang="0">
                <a:pos x="connsiteX1" y="connsiteY1"/>
              </a:cxn>
              <a:cxn ang="0">
                <a:pos x="connsiteX2" y="connsiteY2"/>
              </a:cxn>
              <a:cxn ang="0">
                <a:pos x="connsiteX3" y="connsiteY3"/>
              </a:cxn>
            </a:cxnLst>
            <a:rect l="l" t="t" r="r" b="b"/>
            <a:pathLst>
              <a:path w="2956560" h="6217920">
                <a:moveTo>
                  <a:pt x="0" y="0"/>
                </a:moveTo>
                <a:lnTo>
                  <a:pt x="2956560" y="6217920"/>
                </a:lnTo>
                <a:lnTo>
                  <a:pt x="7620" y="6217920"/>
                </a:lnTo>
                <a:lnTo>
                  <a:pt x="0" y="0"/>
                </a:lnTo>
                <a:close/>
              </a:path>
            </a:pathLst>
          </a:custGeom>
          <a:solidFill>
            <a:schemeClr val="accent3"/>
          </a:solidFill>
          <a:ln>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777" y="6360000"/>
            <a:ext cx="1013137" cy="403200"/>
          </a:xfrm>
          <a:prstGeom prst="rect">
            <a:avLst/>
          </a:prstGeom>
        </p:spPr>
      </p:pic>
      <p:sp>
        <p:nvSpPr>
          <p:cNvPr id="12" name="Title 1"/>
          <p:cNvSpPr>
            <a:spLocks noGrp="1"/>
          </p:cNvSpPr>
          <p:nvPr>
            <p:ph type="ctrTitle"/>
          </p:nvPr>
        </p:nvSpPr>
        <p:spPr>
          <a:xfrm>
            <a:off x="3571077" y="1989146"/>
            <a:ext cx="5324677" cy="1470025"/>
          </a:xfrm>
          <a:prstGeom prst="rect">
            <a:avLst/>
          </a:prstGeom>
        </p:spPr>
        <p:txBody>
          <a:bodyPr>
            <a:normAutofit/>
          </a:bodyPr>
          <a:lstStyle>
            <a:lvl1pPr>
              <a:defRPr sz="3300">
                <a:solidFill>
                  <a:schemeClr val="bg1"/>
                </a:solidFill>
              </a:defRPr>
            </a:lvl1pPr>
          </a:lstStyle>
          <a:p>
            <a:r>
              <a:rPr lang="en-US"/>
              <a:t>Click to edit Master title style</a:t>
            </a:r>
            <a:endParaRPr lang="en-AU" dirty="0"/>
          </a:p>
        </p:txBody>
      </p:sp>
      <p:sp>
        <p:nvSpPr>
          <p:cNvPr id="14" name="Subtitle 2"/>
          <p:cNvSpPr>
            <a:spLocks noGrp="1"/>
          </p:cNvSpPr>
          <p:nvPr>
            <p:ph type="subTitle" idx="1"/>
          </p:nvPr>
        </p:nvSpPr>
        <p:spPr>
          <a:xfrm>
            <a:off x="3571068" y="3688083"/>
            <a:ext cx="5339605" cy="151826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871707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2A3DB-8CCB-47C4-8EE0-D49637D3DBA4}" type="slidenum">
              <a:rPr lang="en-AU" smtClean="0"/>
              <a:t>‹#›</a:t>
            </a:fld>
            <a:endParaRPr lang="en-AU" dirty="0"/>
          </a:p>
        </p:txBody>
      </p:sp>
    </p:spTree>
    <p:extLst>
      <p:ext uri="{BB962C8B-B14F-4D97-AF65-F5344CB8AC3E}">
        <p14:creationId xmlns:p14="http://schemas.microsoft.com/office/powerpoint/2010/main" val="3809582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722A3DB-8CCB-47C4-8EE0-D49637D3DBA4}" type="slidenum">
              <a:rPr lang="en-AU" smtClean="0"/>
              <a:t>‹#›</a:t>
            </a:fld>
            <a:endParaRPr lang="en-AU" dirty="0"/>
          </a:p>
        </p:txBody>
      </p:sp>
    </p:spTree>
    <p:extLst>
      <p:ext uri="{BB962C8B-B14F-4D97-AF65-F5344CB8AC3E}">
        <p14:creationId xmlns:p14="http://schemas.microsoft.com/office/powerpoint/2010/main" val="2095680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23652" y="3306834"/>
            <a:ext cx="784887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1500" kern="0" spc="10" baseline="0" dirty="0">
                <a:solidFill>
                  <a:schemeClr val="tx1"/>
                </a:solidFill>
                <a:effectLst/>
                <a:latin typeface="+mn-lt"/>
                <a:ea typeface="+mn-ea"/>
                <a:cs typeface="+mn-cs"/>
              </a:rPr>
              <a:t>© State of Victoria 2017</a:t>
            </a:r>
          </a:p>
          <a:p>
            <a:r>
              <a:rPr lang="en-AU" sz="1500" kern="0" spc="10" baseline="0" dirty="0">
                <a:solidFill>
                  <a:schemeClr val="tx1"/>
                </a:solidFill>
                <a:effectLst/>
                <a:latin typeface="+mn-lt"/>
                <a:ea typeface="+mn-ea"/>
                <a:cs typeface="+mn-cs"/>
              </a:rPr>
              <a:t> </a:t>
            </a:r>
          </a:p>
          <a:p>
            <a:endParaRPr lang="en-AU" sz="1500" kern="0" spc="10" baseline="0" dirty="0">
              <a:solidFill>
                <a:schemeClr val="tx1"/>
              </a:solidFill>
              <a:effectLst/>
              <a:latin typeface="+mn-lt"/>
              <a:ea typeface="+mn-ea"/>
              <a:cs typeface="+mn-cs"/>
            </a:endParaRPr>
          </a:p>
          <a:p>
            <a:r>
              <a:rPr lang="en-AU" sz="1500" kern="0" spc="10" baseline="0" dirty="0">
                <a:solidFill>
                  <a:schemeClr val="tx1"/>
                </a:solidFill>
                <a:effectLst/>
                <a:latin typeface="+mn-lt"/>
                <a:ea typeface="+mn-ea"/>
                <a:cs typeface="+mn-cs"/>
              </a:rPr>
              <a:t>You are free to re-use this work under a </a:t>
            </a:r>
            <a:r>
              <a:rPr lang="en-AU" sz="1500" kern="0" spc="10" baseline="0" dirty="0">
                <a:solidFill>
                  <a:schemeClr val="tx1"/>
                </a:solidFill>
                <a:effectLst/>
                <a:latin typeface="+mn-lt"/>
                <a:ea typeface="+mn-ea"/>
                <a:cs typeface="+mn-cs"/>
                <a:hlinkClick r:id="rId2"/>
              </a:rPr>
              <a:t>Creative Commons Attribution 4.0 licence</a:t>
            </a:r>
            <a:r>
              <a:rPr lang="en-AU" sz="1500" kern="0" spc="10" baseline="0" dirty="0">
                <a:solidFill>
                  <a:schemeClr val="tx1"/>
                </a:solidFill>
                <a:effectLst/>
                <a:latin typeface="+mn-lt"/>
                <a:ea typeface="+mn-ea"/>
                <a:cs typeface="+mn-cs"/>
              </a:rPr>
              <a:t>, provided you credit the State of Victoria (Department of Treasury and Finance) as author, indicate if changes were made and comply with the other licence terms. The licence does not apply to any branding, including Government logos.</a:t>
            </a:r>
          </a:p>
          <a:p>
            <a:r>
              <a:rPr lang="en-AU" sz="1500" kern="0" spc="10" baseline="0" dirty="0">
                <a:solidFill>
                  <a:schemeClr val="tx1"/>
                </a:solidFill>
                <a:effectLst/>
                <a:latin typeface="+mn-lt"/>
                <a:ea typeface="+mn-ea"/>
                <a:cs typeface="+mn-cs"/>
              </a:rPr>
              <a:t> </a:t>
            </a:r>
          </a:p>
          <a:p>
            <a:r>
              <a:rPr lang="en-AU" sz="1500" kern="0" spc="10" baseline="0" dirty="0">
                <a:solidFill>
                  <a:schemeClr val="tx1"/>
                </a:solidFill>
                <a:effectLst/>
                <a:latin typeface="+mn-lt"/>
                <a:ea typeface="+mn-ea"/>
                <a:cs typeface="+mn-cs"/>
              </a:rPr>
              <a:t>Copyright queries may be directed to </a:t>
            </a:r>
            <a:r>
              <a:rPr lang="en-AU" sz="1500" kern="0" spc="10" baseline="0" dirty="0">
                <a:solidFill>
                  <a:schemeClr val="tx1"/>
                </a:solidFill>
                <a:effectLst/>
                <a:latin typeface="+mn-lt"/>
                <a:ea typeface="+mn-ea"/>
                <a:cs typeface="+mn-cs"/>
                <a:hlinkClick r:id="rId3"/>
              </a:rPr>
              <a:t>IPpolicy@dtf.vic.gov.au</a:t>
            </a:r>
            <a:endParaRPr lang="en-AU" sz="1500" kern="0" spc="10" baseline="0" dirty="0">
              <a:solidFill>
                <a:schemeClr val="tx1"/>
              </a:solidFill>
              <a:effectLst/>
              <a:latin typeface="+mn-lt"/>
              <a:ea typeface="+mn-ea"/>
              <a:cs typeface="+mn-cs"/>
            </a:endParaRPr>
          </a:p>
        </p:txBody>
      </p:sp>
      <p:pic>
        <p:nvPicPr>
          <p:cNvPr id="6" name="Picture 2" descr="http://mirrors.creativecommons.org/presskit/buttons/88x31/png/b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5928" y="3733799"/>
            <a:ext cx="1121539" cy="52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4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43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43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631932-953D-4D72-82E6-63316B100A06}" type="slidenum">
              <a:rPr lang="en-AU" smtClean="0"/>
              <a:t>‹#›</a:t>
            </a:fld>
            <a:endParaRPr lang="en-AU" dirty="0"/>
          </a:p>
        </p:txBody>
      </p:sp>
    </p:spTree>
    <p:extLst>
      <p:ext uri="{BB962C8B-B14F-4D97-AF65-F5344CB8AC3E}">
        <p14:creationId xmlns:p14="http://schemas.microsoft.com/office/powerpoint/2010/main" val="39314432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199" y="1600202"/>
            <a:ext cx="2862303" cy="4525433"/>
          </a:xfrm>
        </p:spPr>
        <p:txBody>
          <a:bodyPr/>
          <a:lstStyle>
            <a:lvl1pPr>
              <a:defRPr sz="2400"/>
            </a:lvl1pPr>
            <a:lvl2pPr>
              <a:defRPr sz="2200"/>
            </a:lvl2pPr>
            <a:lvl3pPr>
              <a:defRPr sz="18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550024" y="1600202"/>
            <a:ext cx="5136776"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631932-953D-4D72-82E6-63316B100A06}" type="slidenum">
              <a:rPr lang="en-AU" smtClean="0"/>
              <a:t>‹#›</a:t>
            </a:fld>
            <a:endParaRPr lang="en-AU" dirty="0"/>
          </a:p>
        </p:txBody>
      </p:sp>
    </p:spTree>
    <p:extLst>
      <p:ext uri="{BB962C8B-B14F-4D97-AF65-F5344CB8AC3E}">
        <p14:creationId xmlns:p14="http://schemas.microsoft.com/office/powerpoint/2010/main" val="18007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6280" y="893762"/>
            <a:ext cx="7459980" cy="458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B631932-953D-4D72-82E6-63316B100A06}" type="slidenum">
              <a:rPr lang="en-AU" smtClean="0"/>
              <a:t>‹#›</a:t>
            </a:fld>
            <a:endParaRPr lang="en-AU" dirty="0"/>
          </a:p>
        </p:txBody>
      </p:sp>
      <p:sp>
        <p:nvSpPr>
          <p:cNvPr id="8" name="Title 1"/>
          <p:cNvSpPr>
            <a:spLocks noGrp="1"/>
          </p:cNvSpPr>
          <p:nvPr>
            <p:ph type="title"/>
          </p:nvPr>
        </p:nvSpPr>
        <p:spPr>
          <a:xfrm>
            <a:off x="203628" y="110882"/>
            <a:ext cx="8229600" cy="618596"/>
          </a:xfrm>
        </p:spPr>
        <p:txBody>
          <a:bodyPr/>
          <a:lstStyle/>
          <a:p>
            <a:r>
              <a:rPr lang="en-US"/>
              <a:t>Click to edit Master title style</a:t>
            </a:r>
            <a:endParaRPr lang="en-AU"/>
          </a:p>
        </p:txBody>
      </p:sp>
    </p:spTree>
    <p:extLst>
      <p:ext uri="{BB962C8B-B14F-4D97-AF65-F5344CB8AC3E}">
        <p14:creationId xmlns:p14="http://schemas.microsoft.com/office/powerpoint/2010/main" val="309162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ark Title and Content">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8649002" y="101600"/>
            <a:ext cx="494998" cy="639413"/>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B631932-953D-4D72-82E6-63316B100A06}" type="slidenum">
              <a:rPr lang="en-AU" smtClean="0"/>
              <a:t>‹#›</a:t>
            </a:fld>
            <a:endParaRPr lang="en-AU" dirty="0"/>
          </a:p>
        </p:txBody>
      </p:sp>
    </p:spTree>
    <p:extLst>
      <p:ext uri="{BB962C8B-B14F-4D97-AF65-F5344CB8AC3E}">
        <p14:creationId xmlns:p14="http://schemas.microsoft.com/office/powerpoint/2010/main" val="150332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ark Two Content">
    <p:bg>
      <p:bgPr>
        <a:solidFill>
          <a:schemeClr val="tx2"/>
        </a:solidFill>
        <a:effectLst/>
      </p:bgPr>
    </p:bg>
    <p:spTree>
      <p:nvGrpSpPr>
        <p:cNvPr id="1" name=""/>
        <p:cNvGrpSpPr/>
        <p:nvPr/>
      </p:nvGrpSpPr>
      <p:grpSpPr>
        <a:xfrm>
          <a:off x="0" y="0"/>
          <a:ext cx="0" cy="0"/>
          <a:chOff x="0" y="0"/>
          <a:chExt cx="0" cy="0"/>
        </a:xfrm>
      </p:grpSpPr>
      <p:sp>
        <p:nvSpPr>
          <p:cNvPr id="8" name="Freeform 7"/>
          <p:cNvSpPr>
            <a:spLocks/>
          </p:cNvSpPr>
          <p:nvPr userDrawn="1"/>
        </p:nvSpPr>
        <p:spPr bwMode="auto">
          <a:xfrm>
            <a:off x="8649002" y="101600"/>
            <a:ext cx="494998" cy="639413"/>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43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43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AU" dirty="0"/>
          </a:p>
        </p:txBody>
      </p:sp>
      <p:sp>
        <p:nvSpPr>
          <p:cNvPr id="7" name="Slide Number Placeholder 6"/>
          <p:cNvSpPr>
            <a:spLocks noGrp="1"/>
          </p:cNvSpPr>
          <p:nvPr>
            <p:ph type="sldNum" sz="quarter" idx="12"/>
          </p:nvPr>
        </p:nvSpPr>
        <p:spPr/>
        <p:txBody>
          <a:bodyPr/>
          <a:lstStyle/>
          <a:p>
            <a:fld id="{3B631932-953D-4D72-82E6-63316B100A06}" type="slidenum">
              <a:rPr lang="en-AU" smtClean="0"/>
              <a:t>‹#›</a:t>
            </a:fld>
            <a:endParaRPr lang="en-AU" dirty="0"/>
          </a:p>
        </p:txBody>
      </p:sp>
    </p:spTree>
    <p:extLst>
      <p:ext uri="{BB962C8B-B14F-4D97-AF65-F5344CB8AC3E}">
        <p14:creationId xmlns:p14="http://schemas.microsoft.com/office/powerpoint/2010/main" val="48200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ark Two Content text and chart">
    <p:bg>
      <p:bgPr>
        <a:solidFill>
          <a:schemeClr val="tx2"/>
        </a:solidFill>
        <a:effectLst/>
      </p:bgPr>
    </p:bg>
    <p:spTree>
      <p:nvGrpSpPr>
        <p:cNvPr id="1" name=""/>
        <p:cNvGrpSpPr/>
        <p:nvPr/>
      </p:nvGrpSpPr>
      <p:grpSpPr>
        <a:xfrm>
          <a:off x="0" y="0"/>
          <a:ext cx="0" cy="0"/>
          <a:chOff x="0" y="0"/>
          <a:chExt cx="0" cy="0"/>
        </a:xfrm>
      </p:grpSpPr>
      <p:sp>
        <p:nvSpPr>
          <p:cNvPr id="8" name="Freeform 7"/>
          <p:cNvSpPr>
            <a:spLocks/>
          </p:cNvSpPr>
          <p:nvPr userDrawn="1"/>
        </p:nvSpPr>
        <p:spPr bwMode="auto">
          <a:xfrm>
            <a:off x="8649002" y="101600"/>
            <a:ext cx="494998" cy="639413"/>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accent2"/>
          </a:solidFill>
          <a:ln>
            <a:noFill/>
          </a:ln>
          <a:extLst/>
        </p:spPr>
        <p:txBody>
          <a:bodyPr rot="0" vert="horz" wrap="square" lIns="91440" tIns="45720" rIns="91440" bIns="45720" anchor="t" anchorCtr="0" upright="1">
            <a:noAutofit/>
          </a:bodyPr>
          <a:lstStyle/>
          <a:p>
            <a:endParaRPr lang="en-AU" dirty="0"/>
          </a:p>
        </p:txBody>
      </p:sp>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3023667" cy="4525433"/>
          </a:xfrm>
        </p:spPr>
        <p:txBody>
          <a:bodyPr/>
          <a:lstStyle>
            <a:lvl1pPr>
              <a:defRPr sz="2400">
                <a:solidFill>
                  <a:schemeClr val="bg1"/>
                </a:solidFill>
              </a:defRPr>
            </a:lvl1pPr>
            <a:lvl2pPr>
              <a:defRPr sz="2200">
                <a:solidFill>
                  <a:schemeClr val="bg1"/>
                </a:solidFill>
              </a:defRPr>
            </a:lvl2pPr>
            <a:lvl3pPr>
              <a:defRPr sz="1800">
                <a:solidFill>
                  <a:schemeClr val="bg1"/>
                </a:solidFill>
              </a:defRPr>
            </a:lvl3pPr>
            <a:lvl4pPr>
              <a:defRPr sz="16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642232" y="1600202"/>
            <a:ext cx="5044568" cy="452543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AU" dirty="0"/>
          </a:p>
        </p:txBody>
      </p:sp>
      <p:sp>
        <p:nvSpPr>
          <p:cNvPr id="7" name="Slide Number Placeholder 6"/>
          <p:cNvSpPr>
            <a:spLocks noGrp="1"/>
          </p:cNvSpPr>
          <p:nvPr>
            <p:ph type="sldNum" sz="quarter" idx="12"/>
          </p:nvPr>
        </p:nvSpPr>
        <p:spPr/>
        <p:txBody>
          <a:bodyPr/>
          <a:lstStyle/>
          <a:p>
            <a:fld id="{3B631932-953D-4D72-82E6-63316B100A06}" type="slidenum">
              <a:rPr lang="en-AU" smtClean="0"/>
              <a:t>‹#›</a:t>
            </a:fld>
            <a:endParaRPr lang="en-AU" dirty="0"/>
          </a:p>
        </p:txBody>
      </p:sp>
    </p:spTree>
    <p:extLst>
      <p:ext uri="{BB962C8B-B14F-4D97-AF65-F5344CB8AC3E}">
        <p14:creationId xmlns:p14="http://schemas.microsoft.com/office/powerpoint/2010/main" val="423219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492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15" name="Rectangle 14"/>
          <p:cNvSpPr>
            <a:spLocks noChangeArrowheads="1"/>
          </p:cNvSpPr>
          <p:nvPr/>
        </p:nvSpPr>
        <p:spPr bwMode="auto">
          <a:xfrm>
            <a:off x="7842763" y="101600"/>
            <a:ext cx="1112002" cy="639413"/>
          </a:xfrm>
          <a:prstGeom prst="rect">
            <a:avLst/>
          </a:prstGeom>
          <a:solidFill>
            <a:srgbClr val="E3EBF4"/>
          </a:solidFill>
          <a:ln>
            <a:noFill/>
          </a:ln>
          <a:extLst/>
        </p:spPr>
        <p:txBody>
          <a:bodyPr rot="0" vert="horz" wrap="square" lIns="91440" tIns="45720" rIns="91440" bIns="45720" anchor="t" anchorCtr="0" upright="1">
            <a:noAutofit/>
          </a:bodyPr>
          <a:lstStyle/>
          <a:p>
            <a:endParaRPr lang="en-AU" dirty="0"/>
          </a:p>
        </p:txBody>
      </p:sp>
      <p:grpSp>
        <p:nvGrpSpPr>
          <p:cNvPr id="16" name="Group 15"/>
          <p:cNvGrpSpPr/>
          <p:nvPr/>
        </p:nvGrpSpPr>
        <p:grpSpPr>
          <a:xfrm>
            <a:off x="0" y="101599"/>
            <a:ext cx="8196333" cy="640800"/>
            <a:chOff x="0" y="101599"/>
            <a:chExt cx="8196333" cy="640800"/>
          </a:xfrm>
          <a:solidFill>
            <a:schemeClr val="accent1"/>
          </a:solidFill>
        </p:grpSpPr>
        <p:sp>
          <p:nvSpPr>
            <p:cNvPr id="17" name="Rectangle 16"/>
            <p:cNvSpPr/>
            <p:nvPr userDrawn="1"/>
          </p:nvSpPr>
          <p:spPr>
            <a:xfrm>
              <a:off x="0" y="101599"/>
              <a:ext cx="2199466" cy="64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Freeform 17"/>
            <p:cNvSpPr>
              <a:spLocks/>
            </p:cNvSpPr>
            <p:nvPr userDrawn="1"/>
          </p:nvSpPr>
          <p:spPr bwMode="auto">
            <a:xfrm>
              <a:off x="2193116" y="101600"/>
              <a:ext cx="6003217" cy="639413"/>
            </a:xfrm>
            <a:custGeom>
              <a:avLst/>
              <a:gdLst>
                <a:gd name="T0" fmla="*/ 11441 w 12055"/>
                <a:gd name="T1" fmla="*/ 0 h 1284"/>
                <a:gd name="T2" fmla="*/ 0 w 12055"/>
                <a:gd name="T3" fmla="*/ 0 h 1284"/>
                <a:gd name="T4" fmla="*/ 0 w 12055"/>
                <a:gd name="T5" fmla="*/ 1284 h 1284"/>
                <a:gd name="T6" fmla="*/ 11441 w 12055"/>
                <a:gd name="T7" fmla="*/ 1284 h 1284"/>
                <a:gd name="T8" fmla="*/ 12055 w 12055"/>
                <a:gd name="T9" fmla="*/ 1284 h 1284"/>
                <a:gd name="T10" fmla="*/ 11441 w 12055"/>
                <a:gd name="T11" fmla="*/ 0 h 1284"/>
              </a:gdLst>
              <a:ahLst/>
              <a:cxnLst>
                <a:cxn ang="0">
                  <a:pos x="T0" y="T1"/>
                </a:cxn>
                <a:cxn ang="0">
                  <a:pos x="T2" y="T3"/>
                </a:cxn>
                <a:cxn ang="0">
                  <a:pos x="T4" y="T5"/>
                </a:cxn>
                <a:cxn ang="0">
                  <a:pos x="T6" y="T7"/>
                </a:cxn>
                <a:cxn ang="0">
                  <a:pos x="T8" y="T9"/>
                </a:cxn>
                <a:cxn ang="0">
                  <a:pos x="T10" y="T11"/>
                </a:cxn>
              </a:cxnLst>
              <a:rect l="0" t="0" r="r" b="b"/>
              <a:pathLst>
                <a:path w="12055" h="1284">
                  <a:moveTo>
                    <a:pt x="11441" y="0"/>
                  </a:moveTo>
                  <a:lnTo>
                    <a:pt x="0" y="0"/>
                  </a:lnTo>
                  <a:lnTo>
                    <a:pt x="0" y="1284"/>
                  </a:lnTo>
                  <a:lnTo>
                    <a:pt x="11441" y="1284"/>
                  </a:lnTo>
                  <a:lnTo>
                    <a:pt x="12055" y="1284"/>
                  </a:lnTo>
                  <a:lnTo>
                    <a:pt x="11441" y="0"/>
                  </a:lnTo>
                  <a:close/>
                </a:path>
              </a:pathLst>
            </a:custGeom>
            <a:grpFill/>
            <a:ln>
              <a:noFill/>
            </a:ln>
            <a:extLst/>
          </p:spPr>
          <p:txBody>
            <a:bodyPr rot="0" vert="horz" wrap="square" lIns="91440" tIns="45720" rIns="91440" bIns="45720" anchor="t" anchorCtr="0" upright="1">
              <a:noAutofit/>
            </a:bodyPr>
            <a:lstStyle/>
            <a:p>
              <a:endParaRPr lang="en-AU" dirty="0"/>
            </a:p>
          </p:txBody>
        </p:sp>
      </p:grpSp>
      <p:sp>
        <p:nvSpPr>
          <p:cNvPr id="19" name="Freeform 18"/>
          <p:cNvSpPr>
            <a:spLocks/>
          </p:cNvSpPr>
          <p:nvPr/>
        </p:nvSpPr>
        <p:spPr bwMode="auto">
          <a:xfrm>
            <a:off x="7890570" y="101600"/>
            <a:ext cx="277378" cy="290823"/>
          </a:xfrm>
          <a:custGeom>
            <a:avLst/>
            <a:gdLst>
              <a:gd name="T0" fmla="*/ 557 w 557"/>
              <a:gd name="T1" fmla="*/ 0 h 584"/>
              <a:gd name="T2" fmla="*/ 0 w 557"/>
              <a:gd name="T3" fmla="*/ 0 h 584"/>
              <a:gd name="T4" fmla="*/ 280 w 557"/>
              <a:gd name="T5" fmla="*/ 584 h 584"/>
              <a:gd name="T6" fmla="*/ 557 w 557"/>
              <a:gd name="T7" fmla="*/ 0 h 584"/>
            </a:gdLst>
            <a:ahLst/>
            <a:cxnLst>
              <a:cxn ang="0">
                <a:pos x="T0" y="T1"/>
              </a:cxn>
              <a:cxn ang="0">
                <a:pos x="T2" y="T3"/>
              </a:cxn>
              <a:cxn ang="0">
                <a:pos x="T4" y="T5"/>
              </a:cxn>
              <a:cxn ang="0">
                <a:pos x="T6" y="T7"/>
              </a:cxn>
            </a:cxnLst>
            <a:rect l="0" t="0" r="r" b="b"/>
            <a:pathLst>
              <a:path w="557" h="584">
                <a:moveTo>
                  <a:pt x="557" y="0"/>
                </a:moveTo>
                <a:lnTo>
                  <a:pt x="0" y="0"/>
                </a:lnTo>
                <a:lnTo>
                  <a:pt x="280" y="584"/>
                </a:lnTo>
                <a:lnTo>
                  <a:pt x="557" y="0"/>
                </a:lnTo>
                <a:close/>
              </a:path>
            </a:pathLst>
          </a:custGeom>
          <a:solidFill>
            <a:srgbClr val="52CCFF">
              <a:alpha val="29804"/>
            </a:srgbClr>
          </a:solidFill>
          <a:ln>
            <a:noFill/>
          </a:ln>
          <a:extLst/>
        </p:spPr>
        <p:txBody>
          <a:bodyPr rot="0" vert="horz" wrap="square" lIns="91440" tIns="45720" rIns="91440" bIns="45720" anchor="t" anchorCtr="0" upright="1">
            <a:noAutofit/>
          </a:bodyPr>
          <a:lstStyle/>
          <a:p>
            <a:endParaRPr lang="en-AU" dirty="0"/>
          </a:p>
        </p:txBody>
      </p:sp>
      <p:sp>
        <p:nvSpPr>
          <p:cNvPr id="20" name="Freeform 19"/>
          <p:cNvSpPr>
            <a:spLocks/>
          </p:cNvSpPr>
          <p:nvPr/>
        </p:nvSpPr>
        <p:spPr bwMode="auto">
          <a:xfrm>
            <a:off x="7590284" y="101600"/>
            <a:ext cx="439721" cy="634433"/>
          </a:xfrm>
          <a:custGeom>
            <a:avLst/>
            <a:gdLst>
              <a:gd name="T0" fmla="*/ 603 w 883"/>
              <a:gd name="T1" fmla="*/ 0 h 1274"/>
              <a:gd name="T2" fmla="*/ 603 w 883"/>
              <a:gd name="T3" fmla="*/ 0 h 1274"/>
              <a:gd name="T4" fmla="*/ 0 w 883"/>
              <a:gd name="T5" fmla="*/ 1274 h 1274"/>
              <a:gd name="T6" fmla="*/ 557 w 883"/>
              <a:gd name="T7" fmla="*/ 1274 h 1274"/>
              <a:gd name="T8" fmla="*/ 883 w 883"/>
              <a:gd name="T9" fmla="*/ 584 h 1274"/>
              <a:gd name="T10" fmla="*/ 603 w 883"/>
              <a:gd name="T11" fmla="*/ 0 h 1274"/>
            </a:gdLst>
            <a:ahLst/>
            <a:cxnLst>
              <a:cxn ang="0">
                <a:pos x="T0" y="T1"/>
              </a:cxn>
              <a:cxn ang="0">
                <a:pos x="T2" y="T3"/>
              </a:cxn>
              <a:cxn ang="0">
                <a:pos x="T4" y="T5"/>
              </a:cxn>
              <a:cxn ang="0">
                <a:pos x="T6" y="T7"/>
              </a:cxn>
              <a:cxn ang="0">
                <a:pos x="T8" y="T9"/>
              </a:cxn>
              <a:cxn ang="0">
                <a:pos x="T10" y="T11"/>
              </a:cxn>
            </a:cxnLst>
            <a:rect l="0" t="0" r="r" b="b"/>
            <a:pathLst>
              <a:path w="883" h="1274">
                <a:moveTo>
                  <a:pt x="603" y="0"/>
                </a:moveTo>
                <a:lnTo>
                  <a:pt x="603" y="0"/>
                </a:lnTo>
                <a:lnTo>
                  <a:pt x="0" y="1274"/>
                </a:lnTo>
                <a:lnTo>
                  <a:pt x="557" y="1274"/>
                </a:lnTo>
                <a:lnTo>
                  <a:pt x="883" y="584"/>
                </a:lnTo>
                <a:lnTo>
                  <a:pt x="603" y="0"/>
                </a:lnTo>
                <a:close/>
              </a:path>
            </a:pathLst>
          </a:custGeom>
          <a:solidFill>
            <a:srgbClr val="C5EEFF">
              <a:alpha val="29804"/>
            </a:srgbClr>
          </a:solidFill>
          <a:ln>
            <a:noFill/>
          </a:ln>
          <a:extLst/>
        </p:spPr>
        <p:txBody>
          <a:bodyPr rot="0" vert="horz" wrap="square" lIns="91440" tIns="45720" rIns="91440" bIns="45720" anchor="t" anchorCtr="0" upright="1">
            <a:noAutofit/>
          </a:bodyPr>
          <a:lstStyle/>
          <a:p>
            <a:endParaRPr lang="en-AU" dirty="0"/>
          </a:p>
        </p:txBody>
      </p:sp>
      <p:sp>
        <p:nvSpPr>
          <p:cNvPr id="21" name="Freeform 20"/>
          <p:cNvSpPr>
            <a:spLocks/>
          </p:cNvSpPr>
          <p:nvPr/>
        </p:nvSpPr>
        <p:spPr bwMode="auto">
          <a:xfrm>
            <a:off x="8649002" y="101600"/>
            <a:ext cx="494998" cy="639413"/>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tx2"/>
          </a:solidFill>
          <a:ln>
            <a:noFill/>
          </a:ln>
          <a:extLst/>
        </p:spPr>
        <p:txBody>
          <a:bodyPr rot="0" vert="horz" wrap="square" lIns="91440" tIns="45720" rIns="91440" bIns="45720" anchor="t" anchorCtr="0" upright="1">
            <a:noAutofit/>
          </a:bodyPr>
          <a:lstStyle/>
          <a:p>
            <a:endParaRPr lang="en-AU" dirty="0"/>
          </a:p>
        </p:txBody>
      </p:sp>
      <p:sp>
        <p:nvSpPr>
          <p:cNvPr id="2" name="Title Placeholder 1"/>
          <p:cNvSpPr>
            <a:spLocks noGrp="1"/>
          </p:cNvSpPr>
          <p:nvPr>
            <p:ph type="title"/>
          </p:nvPr>
        </p:nvSpPr>
        <p:spPr>
          <a:xfrm>
            <a:off x="203628" y="110882"/>
            <a:ext cx="8229600" cy="61859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6" name="Slide Number Placeholder 5"/>
          <p:cNvSpPr>
            <a:spLocks noGrp="1"/>
          </p:cNvSpPr>
          <p:nvPr>
            <p:ph type="sldNum" sz="quarter" idx="4"/>
          </p:nvPr>
        </p:nvSpPr>
        <p:spPr>
          <a:xfrm>
            <a:off x="8760743" y="304743"/>
            <a:ext cx="388044" cy="366183"/>
          </a:xfrm>
          <a:prstGeom prst="rect">
            <a:avLst/>
          </a:prstGeom>
        </p:spPr>
        <p:txBody>
          <a:bodyPr vert="horz" lIns="91440" tIns="45720" rIns="91440" bIns="45720" rtlCol="0" anchor="ctr"/>
          <a:lstStyle>
            <a:lvl1pPr algn="r">
              <a:defRPr sz="1200">
                <a:solidFill>
                  <a:schemeClr val="bg1"/>
                </a:solidFill>
              </a:defRPr>
            </a:lvl1pPr>
          </a:lstStyle>
          <a:p>
            <a:fld id="{3B631932-953D-4D72-82E6-63316B100A06}" type="slidenum">
              <a:rPr lang="en-AU" smtClean="0"/>
              <a:pPr/>
              <a:t>‹#›</a:t>
            </a:fld>
            <a:endParaRPr lang="en-AU" dirty="0"/>
          </a:p>
        </p:txBody>
      </p:sp>
    </p:spTree>
    <p:extLst>
      <p:ext uri="{BB962C8B-B14F-4D97-AF65-F5344CB8AC3E}">
        <p14:creationId xmlns:p14="http://schemas.microsoft.com/office/powerpoint/2010/main" val="1197088106"/>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83" r:id="rId11"/>
    <p:sldLayoutId id="2147483716" r:id="rId12"/>
    <p:sldLayoutId id="2147483719" r:id="rId13"/>
    <p:sldLayoutId id="2147483720" r:id="rId14"/>
  </p:sldLayoutIdLst>
  <p:timing>
    <p:tnLst>
      <p:par>
        <p:cTn id="1" dur="indefinite" restart="never" nodeType="tmRoot"/>
      </p:par>
    </p:tnLst>
  </p:timing>
  <p:txStyles>
    <p:titleStyle>
      <a:lvl1pPr algn="l" defTabSz="914400" rtl="0" eaLnBrk="1" latinLnBrk="0" hangingPunct="1">
        <a:spcBef>
          <a:spcPct val="0"/>
        </a:spcBef>
        <a:buNone/>
        <a:defRPr sz="2500" kern="1200">
          <a:solidFill>
            <a:schemeClr val="bg1"/>
          </a:solidFill>
          <a:latin typeface="+mj-lt"/>
          <a:ea typeface="+mj-ea"/>
          <a:cs typeface="+mj-cs"/>
        </a:defRPr>
      </a:lvl1pPr>
    </p:titleStyle>
    <p:bodyStyle>
      <a:lvl1pPr marL="342900" indent="-342900" algn="l" defTabSz="914400" rtl="0" eaLnBrk="1" latinLnBrk="0" hangingPunct="1">
        <a:lnSpc>
          <a:spcPct val="105000"/>
        </a:lnSpc>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476672"/>
            <a:ext cx="8496944" cy="94096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23528" y="1700809"/>
            <a:ext cx="8496944" cy="442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124200" y="6408741"/>
            <a:ext cx="2895600" cy="31273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128047" y="6402876"/>
            <a:ext cx="40799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9722A3DB-8CCB-47C4-8EE0-D49637D3DBA4}" type="slidenum">
              <a:rPr lang="en-AU" smtClean="0"/>
              <a:pPr/>
              <a:t>‹#›</a:t>
            </a:fld>
            <a:endParaRPr lang="en-AU" dirty="0"/>
          </a:p>
        </p:txBody>
      </p:sp>
      <p:sp>
        <p:nvSpPr>
          <p:cNvPr id="7" name="Freeform 6"/>
          <p:cNvSpPr>
            <a:spLocks noChangeAspect="1"/>
          </p:cNvSpPr>
          <p:nvPr/>
        </p:nvSpPr>
        <p:spPr>
          <a:xfrm>
            <a:off x="7098977" y="6319521"/>
            <a:ext cx="2051842" cy="547200"/>
          </a:xfrm>
          <a:custGeom>
            <a:avLst/>
            <a:gdLst>
              <a:gd name="connsiteX0" fmla="*/ 226219 w 1845469"/>
              <a:gd name="connsiteY0" fmla="*/ 464343 h 464343"/>
              <a:gd name="connsiteX1" fmla="*/ 1845469 w 1845469"/>
              <a:gd name="connsiteY1" fmla="*/ 464343 h 464343"/>
              <a:gd name="connsiteX2" fmla="*/ 1845469 w 1845469"/>
              <a:gd name="connsiteY2" fmla="*/ 0 h 464343"/>
              <a:gd name="connsiteX3" fmla="*/ 0 w 1845469"/>
              <a:gd name="connsiteY3" fmla="*/ 0 h 464343"/>
              <a:gd name="connsiteX4" fmla="*/ 226219 w 1845469"/>
              <a:gd name="connsiteY4" fmla="*/ 464343 h 464343"/>
              <a:gd name="connsiteX0" fmla="*/ 226219 w 1845469"/>
              <a:gd name="connsiteY0" fmla="*/ 464343 h 464343"/>
              <a:gd name="connsiteX1" fmla="*/ 1845469 w 1845469"/>
              <a:gd name="connsiteY1" fmla="*/ 464343 h 464343"/>
              <a:gd name="connsiteX2" fmla="*/ 1740694 w 1845469"/>
              <a:gd name="connsiteY2" fmla="*/ 0 h 464343"/>
              <a:gd name="connsiteX3" fmla="*/ 0 w 1845469"/>
              <a:gd name="connsiteY3" fmla="*/ 0 h 464343"/>
              <a:gd name="connsiteX4" fmla="*/ 226219 w 1845469"/>
              <a:gd name="connsiteY4" fmla="*/ 464343 h 464343"/>
              <a:gd name="connsiteX0" fmla="*/ 226219 w 1740694"/>
              <a:gd name="connsiteY0" fmla="*/ 464343 h 464343"/>
              <a:gd name="connsiteX1" fmla="*/ 1735931 w 1740694"/>
              <a:gd name="connsiteY1" fmla="*/ 464343 h 464343"/>
              <a:gd name="connsiteX2" fmla="*/ 1740694 w 1740694"/>
              <a:gd name="connsiteY2" fmla="*/ 0 h 464343"/>
              <a:gd name="connsiteX3" fmla="*/ 0 w 1740694"/>
              <a:gd name="connsiteY3" fmla="*/ 0 h 464343"/>
              <a:gd name="connsiteX4" fmla="*/ 226219 w 1740694"/>
              <a:gd name="connsiteY4" fmla="*/ 464343 h 464343"/>
              <a:gd name="connsiteX0" fmla="*/ 226219 w 1740694"/>
              <a:gd name="connsiteY0" fmla="*/ 464343 h 464343"/>
              <a:gd name="connsiteX1" fmla="*/ 1735931 w 1740694"/>
              <a:gd name="connsiteY1" fmla="*/ 464343 h 464343"/>
              <a:gd name="connsiteX2" fmla="*/ 1740694 w 1740694"/>
              <a:gd name="connsiteY2" fmla="*/ 0 h 464343"/>
              <a:gd name="connsiteX3" fmla="*/ 0 w 1740694"/>
              <a:gd name="connsiteY3" fmla="*/ 0 h 464343"/>
              <a:gd name="connsiteX4" fmla="*/ 226219 w 1740694"/>
              <a:gd name="connsiteY4" fmla="*/ 464343 h 464343"/>
              <a:gd name="connsiteX0" fmla="*/ 226219 w 1743363"/>
              <a:gd name="connsiteY0" fmla="*/ 464343 h 464343"/>
              <a:gd name="connsiteX1" fmla="*/ 1743075 w 1743363"/>
              <a:gd name="connsiteY1" fmla="*/ 464343 h 464343"/>
              <a:gd name="connsiteX2" fmla="*/ 1740694 w 1743363"/>
              <a:gd name="connsiteY2" fmla="*/ 0 h 464343"/>
              <a:gd name="connsiteX3" fmla="*/ 0 w 1743363"/>
              <a:gd name="connsiteY3" fmla="*/ 0 h 464343"/>
              <a:gd name="connsiteX4" fmla="*/ 226219 w 1743363"/>
              <a:gd name="connsiteY4" fmla="*/ 464343 h 464343"/>
              <a:gd name="connsiteX0" fmla="*/ 226219 w 1741152"/>
              <a:gd name="connsiteY0" fmla="*/ 464343 h 464343"/>
              <a:gd name="connsiteX1" fmla="*/ 1740694 w 1741152"/>
              <a:gd name="connsiteY1" fmla="*/ 464343 h 464343"/>
              <a:gd name="connsiteX2" fmla="*/ 1740694 w 1741152"/>
              <a:gd name="connsiteY2" fmla="*/ 0 h 464343"/>
              <a:gd name="connsiteX3" fmla="*/ 0 w 1741152"/>
              <a:gd name="connsiteY3" fmla="*/ 0 h 464343"/>
              <a:gd name="connsiteX4" fmla="*/ 226219 w 1741152"/>
              <a:gd name="connsiteY4" fmla="*/ 464343 h 46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52" h="464343">
                <a:moveTo>
                  <a:pt x="226219" y="464343"/>
                </a:moveTo>
                <a:lnTo>
                  <a:pt x="1740694" y="464343"/>
                </a:lnTo>
                <a:cubicBezTo>
                  <a:pt x="1742282" y="309562"/>
                  <a:pt x="1739106" y="154781"/>
                  <a:pt x="1740694" y="0"/>
                </a:cubicBezTo>
                <a:lnTo>
                  <a:pt x="0" y="0"/>
                </a:lnTo>
                <a:lnTo>
                  <a:pt x="226219" y="464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3214" y="6408000"/>
            <a:ext cx="1206115" cy="360000"/>
          </a:xfrm>
          <a:prstGeom prst="rect">
            <a:avLst/>
          </a:prstGeom>
        </p:spPr>
      </p:pic>
      <p:grpSp>
        <p:nvGrpSpPr>
          <p:cNvPr id="23" name="Group 22"/>
          <p:cNvGrpSpPr>
            <a:grpSpLocks noChangeAspect="1"/>
          </p:cNvGrpSpPr>
          <p:nvPr/>
        </p:nvGrpSpPr>
        <p:grpSpPr>
          <a:xfrm>
            <a:off x="16" y="0"/>
            <a:ext cx="3308213" cy="432000"/>
            <a:chOff x="1785330" y="3437540"/>
            <a:chExt cx="11786978" cy="1539192"/>
          </a:xfrm>
        </p:grpSpPr>
        <p:sp>
          <p:nvSpPr>
            <p:cNvPr id="9" name="Freeform 8"/>
            <p:cNvSpPr/>
            <p:nvPr userDrawn="1"/>
          </p:nvSpPr>
          <p:spPr>
            <a:xfrm>
              <a:off x="1785353" y="3440241"/>
              <a:ext cx="11786955" cy="1536491"/>
            </a:xfrm>
            <a:custGeom>
              <a:avLst/>
              <a:gdLst>
                <a:gd name="connsiteX0" fmla="*/ 0 w 3362325"/>
                <a:gd name="connsiteY0" fmla="*/ 0 h 433387"/>
                <a:gd name="connsiteX1" fmla="*/ 3362325 w 3362325"/>
                <a:gd name="connsiteY1" fmla="*/ 0 h 433387"/>
                <a:gd name="connsiteX2" fmla="*/ 3143250 w 3362325"/>
                <a:gd name="connsiteY2" fmla="*/ 433387 h 433387"/>
                <a:gd name="connsiteX3" fmla="*/ 4763 w 3362325"/>
                <a:gd name="connsiteY3" fmla="*/ 433387 h 433387"/>
                <a:gd name="connsiteX4" fmla="*/ 0 w 3362325"/>
                <a:gd name="connsiteY4" fmla="*/ 0 h 433387"/>
                <a:gd name="connsiteX0" fmla="*/ 0 w 3362325"/>
                <a:gd name="connsiteY0" fmla="*/ 0 h 433387"/>
                <a:gd name="connsiteX1" fmla="*/ 3362325 w 3362325"/>
                <a:gd name="connsiteY1" fmla="*/ 0 h 433387"/>
                <a:gd name="connsiteX2" fmla="*/ 3143250 w 3362325"/>
                <a:gd name="connsiteY2" fmla="*/ 433387 h 433387"/>
                <a:gd name="connsiteX3" fmla="*/ 42863 w 3362325"/>
                <a:gd name="connsiteY3" fmla="*/ 428625 h 433387"/>
                <a:gd name="connsiteX4" fmla="*/ 0 w 3362325"/>
                <a:gd name="connsiteY4" fmla="*/ 0 h 433387"/>
                <a:gd name="connsiteX0" fmla="*/ 2670 w 3319751"/>
                <a:gd name="connsiteY0" fmla="*/ 0 h 435769"/>
                <a:gd name="connsiteX1" fmla="*/ 3319751 w 3319751"/>
                <a:gd name="connsiteY1" fmla="*/ 2382 h 435769"/>
                <a:gd name="connsiteX2" fmla="*/ 3100676 w 3319751"/>
                <a:gd name="connsiteY2" fmla="*/ 435769 h 435769"/>
                <a:gd name="connsiteX3" fmla="*/ 289 w 3319751"/>
                <a:gd name="connsiteY3" fmla="*/ 431007 h 435769"/>
                <a:gd name="connsiteX4" fmla="*/ 2670 w 3319751"/>
                <a:gd name="connsiteY4" fmla="*/ 0 h 435769"/>
                <a:gd name="connsiteX0" fmla="*/ 0 w 3317081"/>
                <a:gd name="connsiteY0" fmla="*/ 0 h 435769"/>
                <a:gd name="connsiteX1" fmla="*/ 3317081 w 3317081"/>
                <a:gd name="connsiteY1" fmla="*/ 2382 h 435769"/>
                <a:gd name="connsiteX2" fmla="*/ 3098006 w 3317081"/>
                <a:gd name="connsiteY2" fmla="*/ 435769 h 435769"/>
                <a:gd name="connsiteX3" fmla="*/ 4762 w 3317081"/>
                <a:gd name="connsiteY3" fmla="*/ 431007 h 435769"/>
                <a:gd name="connsiteX4" fmla="*/ 0 w 3317081"/>
                <a:gd name="connsiteY4" fmla="*/ 0 h 435769"/>
                <a:gd name="connsiteX0" fmla="*/ 0 w 3317081"/>
                <a:gd name="connsiteY0" fmla="*/ 0 h 435769"/>
                <a:gd name="connsiteX1" fmla="*/ 3317081 w 3317081"/>
                <a:gd name="connsiteY1" fmla="*/ 2382 h 435769"/>
                <a:gd name="connsiteX2" fmla="*/ 3112294 w 3317081"/>
                <a:gd name="connsiteY2" fmla="*/ 435769 h 435769"/>
                <a:gd name="connsiteX3" fmla="*/ 4762 w 3317081"/>
                <a:gd name="connsiteY3" fmla="*/ 431007 h 435769"/>
                <a:gd name="connsiteX4" fmla="*/ 0 w 3317081"/>
                <a:gd name="connsiteY4" fmla="*/ 0 h 435769"/>
                <a:gd name="connsiteX0" fmla="*/ 0 w 3317081"/>
                <a:gd name="connsiteY0" fmla="*/ 0 h 442913"/>
                <a:gd name="connsiteX1" fmla="*/ 3317081 w 3317081"/>
                <a:gd name="connsiteY1" fmla="*/ 2382 h 442913"/>
                <a:gd name="connsiteX2" fmla="*/ 3112294 w 3317081"/>
                <a:gd name="connsiteY2" fmla="*/ 435769 h 442913"/>
                <a:gd name="connsiteX3" fmla="*/ 2381 w 3317081"/>
                <a:gd name="connsiteY3" fmla="*/ 442913 h 442913"/>
                <a:gd name="connsiteX4" fmla="*/ 0 w 3317081"/>
                <a:gd name="connsiteY4" fmla="*/ 0 h 442913"/>
                <a:gd name="connsiteX0" fmla="*/ 4974 w 3322055"/>
                <a:gd name="connsiteY0" fmla="*/ 0 h 438151"/>
                <a:gd name="connsiteX1" fmla="*/ 3322055 w 3322055"/>
                <a:gd name="connsiteY1" fmla="*/ 2382 h 438151"/>
                <a:gd name="connsiteX2" fmla="*/ 3117268 w 3322055"/>
                <a:gd name="connsiteY2" fmla="*/ 435769 h 438151"/>
                <a:gd name="connsiteX3" fmla="*/ 211 w 3322055"/>
                <a:gd name="connsiteY3" fmla="*/ 438151 h 438151"/>
                <a:gd name="connsiteX4" fmla="*/ 4974 w 3322055"/>
                <a:gd name="connsiteY4" fmla="*/ 0 h 438151"/>
                <a:gd name="connsiteX0" fmla="*/ 4974 w 3322055"/>
                <a:gd name="connsiteY0" fmla="*/ 0 h 438151"/>
                <a:gd name="connsiteX1" fmla="*/ 3322055 w 3322055"/>
                <a:gd name="connsiteY1" fmla="*/ 2382 h 438151"/>
                <a:gd name="connsiteX2" fmla="*/ 3117268 w 3322055"/>
                <a:gd name="connsiteY2" fmla="*/ 435769 h 438151"/>
                <a:gd name="connsiteX3" fmla="*/ 211 w 3322055"/>
                <a:gd name="connsiteY3" fmla="*/ 438151 h 438151"/>
                <a:gd name="connsiteX4" fmla="*/ 4974 w 3322055"/>
                <a:gd name="connsiteY4" fmla="*/ 0 h 438151"/>
                <a:gd name="connsiteX0" fmla="*/ 7311 w 3324392"/>
                <a:gd name="connsiteY0" fmla="*/ 0 h 435770"/>
                <a:gd name="connsiteX1" fmla="*/ 3324392 w 3324392"/>
                <a:gd name="connsiteY1" fmla="*/ 2382 h 435770"/>
                <a:gd name="connsiteX2" fmla="*/ 3119605 w 3324392"/>
                <a:gd name="connsiteY2" fmla="*/ 435769 h 435770"/>
                <a:gd name="connsiteX3" fmla="*/ 166 w 3324392"/>
                <a:gd name="connsiteY3" fmla="*/ 435770 h 435770"/>
                <a:gd name="connsiteX4" fmla="*/ 7311 w 3324392"/>
                <a:gd name="connsiteY4" fmla="*/ 0 h 435770"/>
                <a:gd name="connsiteX0" fmla="*/ 0 w 3326606"/>
                <a:gd name="connsiteY0" fmla="*/ 0 h 433389"/>
                <a:gd name="connsiteX1" fmla="*/ 3326606 w 3326606"/>
                <a:gd name="connsiteY1" fmla="*/ 1 h 433389"/>
                <a:gd name="connsiteX2" fmla="*/ 3121819 w 3326606"/>
                <a:gd name="connsiteY2" fmla="*/ 433388 h 433389"/>
                <a:gd name="connsiteX3" fmla="*/ 2380 w 3326606"/>
                <a:gd name="connsiteY3" fmla="*/ 433389 h 433389"/>
                <a:gd name="connsiteX4" fmla="*/ 0 w 3326606"/>
                <a:gd name="connsiteY4" fmla="*/ 0 h 433389"/>
                <a:gd name="connsiteX0" fmla="*/ 2672 w 3324515"/>
                <a:gd name="connsiteY0" fmla="*/ 0 h 433389"/>
                <a:gd name="connsiteX1" fmla="*/ 3324515 w 3324515"/>
                <a:gd name="connsiteY1" fmla="*/ 1 h 433389"/>
                <a:gd name="connsiteX2" fmla="*/ 3119728 w 3324515"/>
                <a:gd name="connsiteY2" fmla="*/ 433388 h 433389"/>
                <a:gd name="connsiteX3" fmla="*/ 289 w 3324515"/>
                <a:gd name="connsiteY3" fmla="*/ 433389 h 433389"/>
                <a:gd name="connsiteX4" fmla="*/ 2672 w 3324515"/>
                <a:gd name="connsiteY4" fmla="*/ 0 h 433389"/>
                <a:gd name="connsiteX0" fmla="*/ 0 w 3326606"/>
                <a:gd name="connsiteY0" fmla="*/ 7142 h 433388"/>
                <a:gd name="connsiteX1" fmla="*/ 3326606 w 3326606"/>
                <a:gd name="connsiteY1" fmla="*/ 0 h 433388"/>
                <a:gd name="connsiteX2" fmla="*/ 3121819 w 3326606"/>
                <a:gd name="connsiteY2" fmla="*/ 433387 h 433388"/>
                <a:gd name="connsiteX3" fmla="*/ 2380 w 3326606"/>
                <a:gd name="connsiteY3" fmla="*/ 433388 h 433388"/>
                <a:gd name="connsiteX4" fmla="*/ 0 w 3326606"/>
                <a:gd name="connsiteY4" fmla="*/ 7142 h 433388"/>
                <a:gd name="connsiteX0" fmla="*/ 461 w 3324685"/>
                <a:gd name="connsiteY0" fmla="*/ 0 h 433390"/>
                <a:gd name="connsiteX1" fmla="*/ 3324685 w 3324685"/>
                <a:gd name="connsiteY1" fmla="*/ 2 h 433390"/>
                <a:gd name="connsiteX2" fmla="*/ 3119898 w 3324685"/>
                <a:gd name="connsiteY2" fmla="*/ 433389 h 433390"/>
                <a:gd name="connsiteX3" fmla="*/ 459 w 3324685"/>
                <a:gd name="connsiteY3" fmla="*/ 433390 h 433390"/>
                <a:gd name="connsiteX4" fmla="*/ 461 w 3324685"/>
                <a:gd name="connsiteY4" fmla="*/ 0 h 4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685" h="433390">
                  <a:moveTo>
                    <a:pt x="461" y="0"/>
                  </a:moveTo>
                  <a:lnTo>
                    <a:pt x="3324685" y="2"/>
                  </a:lnTo>
                  <a:lnTo>
                    <a:pt x="3119898" y="433389"/>
                  </a:lnTo>
                  <a:lnTo>
                    <a:pt x="459" y="433390"/>
                  </a:lnTo>
                  <a:cubicBezTo>
                    <a:pt x="-1129" y="288928"/>
                    <a:pt x="2049" y="144462"/>
                    <a:pt x="4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2" name="Group 21"/>
            <p:cNvGrpSpPr/>
            <p:nvPr userDrawn="1"/>
          </p:nvGrpSpPr>
          <p:grpSpPr>
            <a:xfrm>
              <a:off x="1785330" y="3437540"/>
              <a:ext cx="2844291" cy="1539192"/>
              <a:chOff x="1785330" y="3437540"/>
              <a:chExt cx="2844291" cy="1539192"/>
            </a:xfrm>
          </p:grpSpPr>
          <p:sp>
            <p:nvSpPr>
              <p:cNvPr id="10" name="Freeform 9"/>
              <p:cNvSpPr/>
              <p:nvPr userDrawn="1"/>
            </p:nvSpPr>
            <p:spPr>
              <a:xfrm>
                <a:off x="1785330" y="3437540"/>
                <a:ext cx="2366021" cy="1539192"/>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 name="connsiteX0" fmla="*/ 0 w 3069276"/>
                  <a:gd name="connsiteY0" fmla="*/ 0 h 6631187"/>
                  <a:gd name="connsiteX1" fmla="*/ 3069276 w 3069276"/>
                  <a:gd name="connsiteY1" fmla="*/ 6631187 h 6631187"/>
                  <a:gd name="connsiteX2" fmla="*/ 120336 w 3069276"/>
                  <a:gd name="connsiteY2" fmla="*/ 6631187 h 6631187"/>
                  <a:gd name="connsiteX3" fmla="*/ 0 w 3069276"/>
                  <a:gd name="connsiteY3" fmla="*/ 0 h 6631187"/>
                  <a:gd name="connsiteX0" fmla="*/ 37882 w 3107158"/>
                  <a:gd name="connsiteY0" fmla="*/ 0 h 6631187"/>
                  <a:gd name="connsiteX1" fmla="*/ 3107158 w 3107158"/>
                  <a:gd name="connsiteY1" fmla="*/ 6631187 h 6631187"/>
                  <a:gd name="connsiteX2" fmla="*/ 158218 w 3107158"/>
                  <a:gd name="connsiteY2" fmla="*/ 6631187 h 6631187"/>
                  <a:gd name="connsiteX3" fmla="*/ 0 w 3107158"/>
                  <a:gd name="connsiteY3" fmla="*/ 2639020 h 6631187"/>
                  <a:gd name="connsiteX4" fmla="*/ 37882 w 3107158"/>
                  <a:gd name="connsiteY4" fmla="*/ 0 h 6631187"/>
                  <a:gd name="connsiteX0" fmla="*/ 2104261 w 5173537"/>
                  <a:gd name="connsiteY0" fmla="*/ 0 h 6631187"/>
                  <a:gd name="connsiteX1" fmla="*/ 5173537 w 5173537"/>
                  <a:gd name="connsiteY1" fmla="*/ 6631187 h 6631187"/>
                  <a:gd name="connsiteX2" fmla="*/ 2224597 w 5173537"/>
                  <a:gd name="connsiteY2" fmla="*/ 6631187 h 6631187"/>
                  <a:gd name="connsiteX3" fmla="*/ 0 w 5173537"/>
                  <a:gd name="connsiteY3" fmla="*/ 9072 h 6631187"/>
                  <a:gd name="connsiteX4" fmla="*/ 2104261 w 5173537"/>
                  <a:gd name="connsiteY4" fmla="*/ 0 h 6631187"/>
                  <a:gd name="connsiteX0" fmla="*/ 2104261 w 5173537"/>
                  <a:gd name="connsiteY0" fmla="*/ 0 h 6631187"/>
                  <a:gd name="connsiteX1" fmla="*/ 5173537 w 5173537"/>
                  <a:gd name="connsiteY1" fmla="*/ 6631187 h 6631187"/>
                  <a:gd name="connsiteX2" fmla="*/ 2224597 w 5173537"/>
                  <a:gd name="connsiteY2" fmla="*/ 6631187 h 6631187"/>
                  <a:gd name="connsiteX3" fmla="*/ 1728262 w 5173537"/>
                  <a:gd name="connsiteY3" fmla="*/ 5381683 h 6631187"/>
                  <a:gd name="connsiteX4" fmla="*/ 0 w 5173537"/>
                  <a:gd name="connsiteY4" fmla="*/ 9072 h 6631187"/>
                  <a:gd name="connsiteX5" fmla="*/ 2104261 w 5173537"/>
                  <a:gd name="connsiteY5" fmla="*/ 0 h 6631187"/>
                  <a:gd name="connsiteX0" fmla="*/ 2104261 w 5173537"/>
                  <a:gd name="connsiteY0" fmla="*/ 0 h 6659082"/>
                  <a:gd name="connsiteX1" fmla="*/ 5173537 w 5173537"/>
                  <a:gd name="connsiteY1" fmla="*/ 6631187 h 6659082"/>
                  <a:gd name="connsiteX2" fmla="*/ 2224597 w 5173537"/>
                  <a:gd name="connsiteY2" fmla="*/ 6631187 h 6659082"/>
                  <a:gd name="connsiteX3" fmla="*/ 37583 w 5173537"/>
                  <a:gd name="connsiteY3" fmla="*/ 6659082 h 6659082"/>
                  <a:gd name="connsiteX4" fmla="*/ 0 w 5173537"/>
                  <a:gd name="connsiteY4" fmla="*/ 9072 h 6659082"/>
                  <a:gd name="connsiteX5" fmla="*/ 2104261 w 5173537"/>
                  <a:gd name="connsiteY5" fmla="*/ 0 h 6659082"/>
                  <a:gd name="connsiteX0" fmla="*/ 2104261 w 5286237"/>
                  <a:gd name="connsiteY0" fmla="*/ 0 h 6781470"/>
                  <a:gd name="connsiteX1" fmla="*/ 5286237 w 5286237"/>
                  <a:gd name="connsiteY1" fmla="*/ 6781470 h 6781470"/>
                  <a:gd name="connsiteX2" fmla="*/ 2224597 w 5286237"/>
                  <a:gd name="connsiteY2" fmla="*/ 6631187 h 6781470"/>
                  <a:gd name="connsiteX3" fmla="*/ 37583 w 5286237"/>
                  <a:gd name="connsiteY3" fmla="*/ 6659082 h 6781470"/>
                  <a:gd name="connsiteX4" fmla="*/ 0 w 5286237"/>
                  <a:gd name="connsiteY4" fmla="*/ 9072 h 6781470"/>
                  <a:gd name="connsiteX5" fmla="*/ 2104261 w 5286237"/>
                  <a:gd name="connsiteY5" fmla="*/ 0 h 6781470"/>
                  <a:gd name="connsiteX0" fmla="*/ 2104261 w 5286237"/>
                  <a:gd name="connsiteY0" fmla="*/ 0 h 6781470"/>
                  <a:gd name="connsiteX1" fmla="*/ 5286237 w 5286237"/>
                  <a:gd name="connsiteY1" fmla="*/ 6781470 h 6781470"/>
                  <a:gd name="connsiteX2" fmla="*/ 2224597 w 5286237"/>
                  <a:gd name="connsiteY2" fmla="*/ 6631187 h 6781470"/>
                  <a:gd name="connsiteX3" fmla="*/ 16 w 5286237"/>
                  <a:gd name="connsiteY3" fmla="*/ 6734231 h 6781470"/>
                  <a:gd name="connsiteX4" fmla="*/ 0 w 5286237"/>
                  <a:gd name="connsiteY4" fmla="*/ 9072 h 6781470"/>
                  <a:gd name="connsiteX5" fmla="*/ 2104261 w 5286237"/>
                  <a:gd name="connsiteY5" fmla="*/ 0 h 6781470"/>
                  <a:gd name="connsiteX0" fmla="*/ 2104261 w 5286237"/>
                  <a:gd name="connsiteY0" fmla="*/ 0 h 6781470"/>
                  <a:gd name="connsiteX1" fmla="*/ 5286237 w 5286237"/>
                  <a:gd name="connsiteY1" fmla="*/ 6781470 h 6781470"/>
                  <a:gd name="connsiteX2" fmla="*/ 16 w 5286237"/>
                  <a:gd name="connsiteY2" fmla="*/ 6734231 h 6781470"/>
                  <a:gd name="connsiteX3" fmla="*/ 0 w 5286237"/>
                  <a:gd name="connsiteY3" fmla="*/ 9072 h 6781470"/>
                  <a:gd name="connsiteX4" fmla="*/ 2104261 w 5286237"/>
                  <a:gd name="connsiteY4" fmla="*/ 0 h 6781470"/>
                  <a:gd name="connsiteX0" fmla="*/ 2104261 w 5211103"/>
                  <a:gd name="connsiteY0" fmla="*/ 0 h 6734231"/>
                  <a:gd name="connsiteX1" fmla="*/ 5211103 w 5211103"/>
                  <a:gd name="connsiteY1" fmla="*/ 6706336 h 6734231"/>
                  <a:gd name="connsiteX2" fmla="*/ 16 w 5211103"/>
                  <a:gd name="connsiteY2" fmla="*/ 6734231 h 6734231"/>
                  <a:gd name="connsiteX3" fmla="*/ 0 w 5211103"/>
                  <a:gd name="connsiteY3" fmla="*/ 9072 h 6734231"/>
                  <a:gd name="connsiteX4" fmla="*/ 2104261 w 5211103"/>
                  <a:gd name="connsiteY4" fmla="*/ 0 h 6734231"/>
                  <a:gd name="connsiteX0" fmla="*/ 2104261 w 5248503"/>
                  <a:gd name="connsiteY0" fmla="*/ 0 h 6734231"/>
                  <a:gd name="connsiteX1" fmla="*/ 5248503 w 5248503"/>
                  <a:gd name="connsiteY1" fmla="*/ 6706334 h 6734231"/>
                  <a:gd name="connsiteX2" fmla="*/ 16 w 5248503"/>
                  <a:gd name="connsiteY2" fmla="*/ 6734231 h 6734231"/>
                  <a:gd name="connsiteX3" fmla="*/ 0 w 5248503"/>
                  <a:gd name="connsiteY3" fmla="*/ 9072 h 6734231"/>
                  <a:gd name="connsiteX4" fmla="*/ 2104261 w 5248503"/>
                  <a:gd name="connsiteY4" fmla="*/ 0 h 6734231"/>
                  <a:gd name="connsiteX0" fmla="*/ 2104261 w 5285903"/>
                  <a:gd name="connsiteY0" fmla="*/ 0 h 6768673"/>
                  <a:gd name="connsiteX1" fmla="*/ 5285903 w 5285903"/>
                  <a:gd name="connsiteY1" fmla="*/ 6768673 h 6768673"/>
                  <a:gd name="connsiteX2" fmla="*/ 16 w 5285903"/>
                  <a:gd name="connsiteY2" fmla="*/ 6734231 h 6768673"/>
                  <a:gd name="connsiteX3" fmla="*/ 0 w 5285903"/>
                  <a:gd name="connsiteY3" fmla="*/ 9072 h 6768673"/>
                  <a:gd name="connsiteX4" fmla="*/ 2104261 w 5285903"/>
                  <a:gd name="connsiteY4" fmla="*/ 0 h 6768673"/>
                  <a:gd name="connsiteX0" fmla="*/ 2104261 w 5260965"/>
                  <a:gd name="connsiteY0" fmla="*/ 0 h 6768673"/>
                  <a:gd name="connsiteX1" fmla="*/ 5260965 w 5260965"/>
                  <a:gd name="connsiteY1" fmla="*/ 6768673 h 6768673"/>
                  <a:gd name="connsiteX2" fmla="*/ 16 w 5260965"/>
                  <a:gd name="connsiteY2" fmla="*/ 6734231 h 6768673"/>
                  <a:gd name="connsiteX3" fmla="*/ 0 w 5260965"/>
                  <a:gd name="connsiteY3" fmla="*/ 9072 h 6768673"/>
                  <a:gd name="connsiteX4" fmla="*/ 2104261 w 5260965"/>
                  <a:gd name="connsiteY4" fmla="*/ 0 h 6768673"/>
                  <a:gd name="connsiteX0" fmla="*/ 2104261 w 5236032"/>
                  <a:gd name="connsiteY0" fmla="*/ 0 h 6743740"/>
                  <a:gd name="connsiteX1" fmla="*/ 5236032 w 5236032"/>
                  <a:gd name="connsiteY1" fmla="*/ 6743740 h 6743740"/>
                  <a:gd name="connsiteX2" fmla="*/ 16 w 5236032"/>
                  <a:gd name="connsiteY2" fmla="*/ 6734231 h 6743740"/>
                  <a:gd name="connsiteX3" fmla="*/ 0 w 5236032"/>
                  <a:gd name="connsiteY3" fmla="*/ 9072 h 6743740"/>
                  <a:gd name="connsiteX4" fmla="*/ 2104261 w 5236032"/>
                  <a:gd name="connsiteY4" fmla="*/ 0 h 6743740"/>
                  <a:gd name="connsiteX0" fmla="*/ 2104261 w 5273432"/>
                  <a:gd name="connsiteY0" fmla="*/ 0 h 6734232"/>
                  <a:gd name="connsiteX1" fmla="*/ 5273432 w 5273432"/>
                  <a:gd name="connsiteY1" fmla="*/ 6718802 h 6734232"/>
                  <a:gd name="connsiteX2" fmla="*/ 16 w 5273432"/>
                  <a:gd name="connsiteY2" fmla="*/ 6734231 h 6734232"/>
                  <a:gd name="connsiteX3" fmla="*/ 0 w 5273432"/>
                  <a:gd name="connsiteY3" fmla="*/ 9072 h 6734232"/>
                  <a:gd name="connsiteX4" fmla="*/ 2104261 w 5273432"/>
                  <a:gd name="connsiteY4" fmla="*/ 0 h 6734232"/>
                  <a:gd name="connsiteX0" fmla="*/ 2104261 w 5285899"/>
                  <a:gd name="connsiteY0" fmla="*/ 0 h 6743740"/>
                  <a:gd name="connsiteX1" fmla="*/ 5285899 w 5285899"/>
                  <a:gd name="connsiteY1" fmla="*/ 6743740 h 6743740"/>
                  <a:gd name="connsiteX2" fmla="*/ 16 w 5285899"/>
                  <a:gd name="connsiteY2" fmla="*/ 6734231 h 6743740"/>
                  <a:gd name="connsiteX3" fmla="*/ 0 w 5285899"/>
                  <a:gd name="connsiteY3" fmla="*/ 9072 h 6743740"/>
                  <a:gd name="connsiteX4" fmla="*/ 2104261 w 5285899"/>
                  <a:gd name="connsiteY4" fmla="*/ 0 h 6743740"/>
                  <a:gd name="connsiteX0" fmla="*/ 2116712 w 5298350"/>
                  <a:gd name="connsiteY0" fmla="*/ 0 h 6743740"/>
                  <a:gd name="connsiteX1" fmla="*/ 5298350 w 5298350"/>
                  <a:gd name="connsiteY1" fmla="*/ 6743740 h 6743740"/>
                  <a:gd name="connsiteX2" fmla="*/ 0 w 5298350"/>
                  <a:gd name="connsiteY2" fmla="*/ 6734232 h 6743740"/>
                  <a:gd name="connsiteX3" fmla="*/ 12451 w 5298350"/>
                  <a:gd name="connsiteY3" fmla="*/ 9072 h 6743740"/>
                  <a:gd name="connsiteX4" fmla="*/ 2116712 w 5298350"/>
                  <a:gd name="connsiteY4" fmla="*/ 0 h 6743740"/>
                  <a:gd name="connsiteX0" fmla="*/ 2104261 w 5285899"/>
                  <a:gd name="connsiteY0" fmla="*/ 0 h 6759170"/>
                  <a:gd name="connsiteX1" fmla="*/ 5285899 w 5285899"/>
                  <a:gd name="connsiteY1" fmla="*/ 6743740 h 6759170"/>
                  <a:gd name="connsiteX2" fmla="*/ 16 w 5285899"/>
                  <a:gd name="connsiteY2" fmla="*/ 6759170 h 6759170"/>
                  <a:gd name="connsiteX3" fmla="*/ 0 w 5285899"/>
                  <a:gd name="connsiteY3" fmla="*/ 9072 h 6759170"/>
                  <a:gd name="connsiteX4" fmla="*/ 2104261 w 5285899"/>
                  <a:gd name="connsiteY4" fmla="*/ 0 h 6759170"/>
                  <a:gd name="connsiteX0" fmla="*/ 2104261 w 5296378"/>
                  <a:gd name="connsiteY0" fmla="*/ 0 h 6764691"/>
                  <a:gd name="connsiteX1" fmla="*/ 5296378 w 5296378"/>
                  <a:gd name="connsiteY1" fmla="*/ 6764691 h 6764691"/>
                  <a:gd name="connsiteX2" fmla="*/ 16 w 5296378"/>
                  <a:gd name="connsiteY2" fmla="*/ 6759170 h 6764691"/>
                  <a:gd name="connsiteX3" fmla="*/ 0 w 5296378"/>
                  <a:gd name="connsiteY3" fmla="*/ 9072 h 6764691"/>
                  <a:gd name="connsiteX4" fmla="*/ 2104261 w 5296378"/>
                  <a:gd name="connsiteY4" fmla="*/ 0 h 6764691"/>
                  <a:gd name="connsiteX0" fmla="*/ 7195276 w 10387393"/>
                  <a:gd name="connsiteY0" fmla="*/ 11882 h 6776573"/>
                  <a:gd name="connsiteX1" fmla="*/ 10387393 w 10387393"/>
                  <a:gd name="connsiteY1" fmla="*/ 6776573 h 6776573"/>
                  <a:gd name="connsiteX2" fmla="*/ 5091031 w 10387393"/>
                  <a:gd name="connsiteY2" fmla="*/ 6771052 h 6776573"/>
                  <a:gd name="connsiteX3" fmla="*/ 0 w 10387393"/>
                  <a:gd name="connsiteY3" fmla="*/ 0 h 6776573"/>
                  <a:gd name="connsiteX4" fmla="*/ 7195276 w 10387393"/>
                  <a:gd name="connsiteY4" fmla="*/ 11882 h 6776573"/>
                  <a:gd name="connsiteX0" fmla="*/ 7195276 w 10387393"/>
                  <a:gd name="connsiteY0" fmla="*/ 11882 h 6776573"/>
                  <a:gd name="connsiteX1" fmla="*/ 10387393 w 10387393"/>
                  <a:gd name="connsiteY1" fmla="*/ 6776573 h 6776573"/>
                  <a:gd name="connsiteX2" fmla="*/ 5091031 w 10387393"/>
                  <a:gd name="connsiteY2" fmla="*/ 6771052 h 6776573"/>
                  <a:gd name="connsiteX3" fmla="*/ 0 w 10387393"/>
                  <a:gd name="connsiteY3" fmla="*/ 0 h 6776573"/>
                  <a:gd name="connsiteX4" fmla="*/ 7195276 w 10387393"/>
                  <a:gd name="connsiteY4" fmla="*/ 11882 h 6776573"/>
                  <a:gd name="connsiteX0" fmla="*/ 7216207 w 10408324"/>
                  <a:gd name="connsiteY0" fmla="*/ 11882 h 6776573"/>
                  <a:gd name="connsiteX1" fmla="*/ 10408324 w 10408324"/>
                  <a:gd name="connsiteY1" fmla="*/ 6776573 h 6776573"/>
                  <a:gd name="connsiteX2" fmla="*/ 0 w 10408324"/>
                  <a:gd name="connsiteY2" fmla="*/ 6760578 h 6776573"/>
                  <a:gd name="connsiteX3" fmla="*/ 20931 w 10408324"/>
                  <a:gd name="connsiteY3" fmla="*/ 0 h 6776573"/>
                  <a:gd name="connsiteX4" fmla="*/ 7216207 w 10408324"/>
                  <a:gd name="connsiteY4" fmla="*/ 11882 h 6776573"/>
                  <a:gd name="connsiteX0" fmla="*/ 7216225 w 10408342"/>
                  <a:gd name="connsiteY0" fmla="*/ 11882 h 6776573"/>
                  <a:gd name="connsiteX1" fmla="*/ 10408342 w 10408342"/>
                  <a:gd name="connsiteY1" fmla="*/ 6776573 h 6776573"/>
                  <a:gd name="connsiteX2" fmla="*/ 18 w 10408342"/>
                  <a:gd name="connsiteY2" fmla="*/ 6760578 h 6776573"/>
                  <a:gd name="connsiteX3" fmla="*/ 0 w 10408342"/>
                  <a:gd name="connsiteY3" fmla="*/ 0 h 6776573"/>
                  <a:gd name="connsiteX4" fmla="*/ 7216225 w 10408342"/>
                  <a:gd name="connsiteY4" fmla="*/ 11882 h 6776573"/>
                  <a:gd name="connsiteX0" fmla="*/ 7216225 w 10408342"/>
                  <a:gd name="connsiteY0" fmla="*/ 11882 h 6781526"/>
                  <a:gd name="connsiteX1" fmla="*/ 10408342 w 10408342"/>
                  <a:gd name="connsiteY1" fmla="*/ 6776573 h 6781526"/>
                  <a:gd name="connsiteX2" fmla="*/ 10492 w 10408342"/>
                  <a:gd name="connsiteY2" fmla="*/ 6781526 h 6781526"/>
                  <a:gd name="connsiteX3" fmla="*/ 0 w 10408342"/>
                  <a:gd name="connsiteY3" fmla="*/ 0 h 6781526"/>
                  <a:gd name="connsiteX4" fmla="*/ 7216225 w 10408342"/>
                  <a:gd name="connsiteY4" fmla="*/ 11882 h 678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42" h="6781526">
                    <a:moveTo>
                      <a:pt x="7216225" y="11882"/>
                    </a:moveTo>
                    <a:lnTo>
                      <a:pt x="10408342" y="6776573"/>
                    </a:lnTo>
                    <a:lnTo>
                      <a:pt x="10492" y="6781526"/>
                    </a:lnTo>
                    <a:cubicBezTo>
                      <a:pt x="6995" y="4521017"/>
                      <a:pt x="3497" y="2260509"/>
                      <a:pt x="0" y="0"/>
                    </a:cubicBezTo>
                    <a:lnTo>
                      <a:pt x="7216225" y="11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userDrawn="1"/>
            </p:nvSpPr>
            <p:spPr>
              <a:xfrm>
                <a:off x="3424660" y="3440241"/>
                <a:ext cx="1204961" cy="1283207"/>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 name="connsiteX0" fmla="*/ 439899 w 5721988"/>
                  <a:gd name="connsiteY0" fmla="*/ 669133 h 5940743"/>
                  <a:gd name="connsiteX1" fmla="*/ 2953070 w 5721988"/>
                  <a:gd name="connsiteY1" fmla="*/ 5940743 h 5940743"/>
                  <a:gd name="connsiteX2" fmla="*/ 5721988 w 5721988"/>
                  <a:gd name="connsiteY2" fmla="*/ 0 h 5940743"/>
                  <a:gd name="connsiteX3" fmla="*/ 0 w 5721988"/>
                  <a:gd name="connsiteY3" fmla="*/ 39949 h 5940743"/>
                  <a:gd name="connsiteX4" fmla="*/ 439899 w 5721988"/>
                  <a:gd name="connsiteY4" fmla="*/ 669133 h 5940743"/>
                  <a:gd name="connsiteX0" fmla="*/ 57052 w 5779040"/>
                  <a:gd name="connsiteY0" fmla="*/ 39949 h 5940743"/>
                  <a:gd name="connsiteX1" fmla="*/ 3010122 w 5779040"/>
                  <a:gd name="connsiteY1" fmla="*/ 5940743 h 5940743"/>
                  <a:gd name="connsiteX2" fmla="*/ 5779040 w 5779040"/>
                  <a:gd name="connsiteY2" fmla="*/ 0 h 5940743"/>
                  <a:gd name="connsiteX3" fmla="*/ 57052 w 5779040"/>
                  <a:gd name="connsiteY3" fmla="*/ 39949 h 5940743"/>
                  <a:gd name="connsiteX0" fmla="*/ 0 w 5721988"/>
                  <a:gd name="connsiteY0" fmla="*/ 39949 h 5940743"/>
                  <a:gd name="connsiteX1" fmla="*/ 2953070 w 5721988"/>
                  <a:gd name="connsiteY1" fmla="*/ 5940743 h 5940743"/>
                  <a:gd name="connsiteX2" fmla="*/ 5721988 w 5721988"/>
                  <a:gd name="connsiteY2" fmla="*/ 0 h 5940743"/>
                  <a:gd name="connsiteX3" fmla="*/ 0 w 5721988"/>
                  <a:gd name="connsiteY3" fmla="*/ 39949 h 5940743"/>
                  <a:gd name="connsiteX0" fmla="*/ 0 w 5721988"/>
                  <a:gd name="connsiteY0" fmla="*/ 39949 h 5940743"/>
                  <a:gd name="connsiteX1" fmla="*/ 2840357 w 5721988"/>
                  <a:gd name="connsiteY1" fmla="*/ 5940743 h 5940743"/>
                  <a:gd name="connsiteX2" fmla="*/ 5721988 w 5721988"/>
                  <a:gd name="connsiteY2" fmla="*/ 0 h 5940743"/>
                  <a:gd name="connsiteX3" fmla="*/ 0 w 5721988"/>
                  <a:gd name="connsiteY3" fmla="*/ 39949 h 5940743"/>
                  <a:gd name="connsiteX0" fmla="*/ 0 w 5759555"/>
                  <a:gd name="connsiteY0" fmla="*/ 0 h 6013510"/>
                  <a:gd name="connsiteX1" fmla="*/ 2877924 w 5759555"/>
                  <a:gd name="connsiteY1" fmla="*/ 6013510 h 6013510"/>
                  <a:gd name="connsiteX2" fmla="*/ 5759555 w 5759555"/>
                  <a:gd name="connsiteY2" fmla="*/ 72767 h 6013510"/>
                  <a:gd name="connsiteX3" fmla="*/ 0 w 5759555"/>
                  <a:gd name="connsiteY3" fmla="*/ 0 h 6013510"/>
                  <a:gd name="connsiteX0" fmla="*/ 0 w 5721988"/>
                  <a:gd name="connsiteY0" fmla="*/ 0 h 6013510"/>
                  <a:gd name="connsiteX1" fmla="*/ 2877924 w 5721988"/>
                  <a:gd name="connsiteY1" fmla="*/ 6013510 h 6013510"/>
                  <a:gd name="connsiteX2" fmla="*/ 5721988 w 5721988"/>
                  <a:gd name="connsiteY2" fmla="*/ 35200 h 6013510"/>
                  <a:gd name="connsiteX3" fmla="*/ 0 w 5721988"/>
                  <a:gd name="connsiteY3" fmla="*/ 0 h 6013510"/>
                  <a:gd name="connsiteX0" fmla="*/ 0 w 5721988"/>
                  <a:gd name="connsiteY0" fmla="*/ 39934 h 6053444"/>
                  <a:gd name="connsiteX1" fmla="*/ 2877924 w 5721988"/>
                  <a:gd name="connsiteY1" fmla="*/ 6053444 h 6053444"/>
                  <a:gd name="connsiteX2" fmla="*/ 5721988 w 5721988"/>
                  <a:gd name="connsiteY2" fmla="*/ 0 h 6053444"/>
                  <a:gd name="connsiteX3" fmla="*/ 0 w 5721988"/>
                  <a:gd name="connsiteY3" fmla="*/ 39934 h 6053444"/>
                  <a:gd name="connsiteX0" fmla="*/ 0 w 5735477"/>
                  <a:gd name="connsiteY0" fmla="*/ 12957 h 6053444"/>
                  <a:gd name="connsiteX1" fmla="*/ 2891413 w 5735477"/>
                  <a:gd name="connsiteY1" fmla="*/ 6053444 h 6053444"/>
                  <a:gd name="connsiteX2" fmla="*/ 5735477 w 5735477"/>
                  <a:gd name="connsiteY2" fmla="*/ 0 h 6053444"/>
                  <a:gd name="connsiteX3" fmla="*/ 0 w 5735477"/>
                  <a:gd name="connsiteY3" fmla="*/ 12957 h 6053444"/>
                  <a:gd name="connsiteX0" fmla="*/ 0 w 5735477"/>
                  <a:gd name="connsiteY0" fmla="*/ 0 h 6067466"/>
                  <a:gd name="connsiteX1" fmla="*/ 2891413 w 5735477"/>
                  <a:gd name="connsiteY1" fmla="*/ 6067466 h 6067466"/>
                  <a:gd name="connsiteX2" fmla="*/ 5735477 w 5735477"/>
                  <a:gd name="connsiteY2" fmla="*/ 14022 h 6067466"/>
                  <a:gd name="connsiteX3" fmla="*/ 0 w 5735477"/>
                  <a:gd name="connsiteY3" fmla="*/ 0 h 6067466"/>
                  <a:gd name="connsiteX0" fmla="*/ 0 w 5735477"/>
                  <a:gd name="connsiteY0" fmla="*/ 39940 h 6107406"/>
                  <a:gd name="connsiteX1" fmla="*/ 2891413 w 5735477"/>
                  <a:gd name="connsiteY1" fmla="*/ 6107406 h 6107406"/>
                  <a:gd name="connsiteX2" fmla="*/ 5735477 w 5735477"/>
                  <a:gd name="connsiteY2" fmla="*/ 0 h 6107406"/>
                  <a:gd name="connsiteX3" fmla="*/ 0 w 5735477"/>
                  <a:gd name="connsiteY3" fmla="*/ 39940 h 6107406"/>
                  <a:gd name="connsiteX0" fmla="*/ 0 w 5748966"/>
                  <a:gd name="connsiteY0" fmla="*/ 0 h 6121428"/>
                  <a:gd name="connsiteX1" fmla="*/ 2904902 w 5748966"/>
                  <a:gd name="connsiteY1" fmla="*/ 6121428 h 6121428"/>
                  <a:gd name="connsiteX2" fmla="*/ 5748966 w 5748966"/>
                  <a:gd name="connsiteY2" fmla="*/ 14022 h 6121428"/>
                  <a:gd name="connsiteX3" fmla="*/ 0 w 5748966"/>
                  <a:gd name="connsiteY3" fmla="*/ 0 h 6121428"/>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21988"/>
                  <a:gd name="connsiteY0" fmla="*/ 151654 h 6219120"/>
                  <a:gd name="connsiteX1" fmla="*/ 2877924 w 5721988"/>
                  <a:gd name="connsiteY1" fmla="*/ 6219120 h 6219120"/>
                  <a:gd name="connsiteX2" fmla="*/ 5721988 w 5721988"/>
                  <a:gd name="connsiteY2" fmla="*/ 111714 h 6219120"/>
                  <a:gd name="connsiteX3" fmla="*/ 0 w 5721988"/>
                  <a:gd name="connsiteY3" fmla="*/ 151654 h 6219120"/>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35477"/>
                  <a:gd name="connsiteY0" fmla="*/ 0 h 6107933"/>
                  <a:gd name="connsiteX1" fmla="*/ 2891413 w 5735477"/>
                  <a:gd name="connsiteY1" fmla="*/ 6107933 h 6107933"/>
                  <a:gd name="connsiteX2" fmla="*/ 5735477 w 5735477"/>
                  <a:gd name="connsiteY2" fmla="*/ 527 h 6107933"/>
                  <a:gd name="connsiteX3" fmla="*/ 0 w 5735477"/>
                  <a:gd name="connsiteY3" fmla="*/ 0 h 6107933"/>
                </a:gdLst>
                <a:ahLst/>
                <a:cxnLst>
                  <a:cxn ang="0">
                    <a:pos x="connsiteX0" y="connsiteY0"/>
                  </a:cxn>
                  <a:cxn ang="0">
                    <a:pos x="connsiteX1" y="connsiteY1"/>
                  </a:cxn>
                  <a:cxn ang="0">
                    <a:pos x="connsiteX2" y="connsiteY2"/>
                  </a:cxn>
                  <a:cxn ang="0">
                    <a:pos x="connsiteX3" y="connsiteY3"/>
                  </a:cxn>
                </a:cxnLst>
                <a:rect l="l" t="t" r="r" b="b"/>
                <a:pathLst>
                  <a:path w="5735477" h="6107933">
                    <a:moveTo>
                      <a:pt x="0" y="0"/>
                    </a:moveTo>
                    <a:lnTo>
                      <a:pt x="2891413" y="6107933"/>
                    </a:lnTo>
                    <a:lnTo>
                      <a:pt x="5735477" y="5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317263616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lnSpc>
          <a:spcPct val="110000"/>
        </a:lnSpc>
        <a:spcBef>
          <a:spcPct val="20000"/>
        </a:spcBef>
        <a:buFont typeface="Arial" panose="020B0604020202020204" pitchFamily="34" charset="0"/>
        <a:buChar char="•"/>
        <a:defRPr sz="2800" kern="0" spc="10" baseline="0">
          <a:solidFill>
            <a:schemeClr val="tx1"/>
          </a:solidFill>
          <a:latin typeface="+mn-lt"/>
          <a:ea typeface="+mn-ea"/>
          <a:cs typeface="+mn-cs"/>
        </a:defRPr>
      </a:lvl1pPr>
      <a:lvl2pPr marL="719138" indent="-358775" algn="l" defTabSz="914400" rtl="0" eaLnBrk="1" latinLnBrk="0" hangingPunct="1">
        <a:lnSpc>
          <a:spcPct val="110000"/>
        </a:lnSpc>
        <a:spcBef>
          <a:spcPts val="600"/>
        </a:spcBef>
        <a:buFont typeface="Arial" panose="020B0604020202020204" pitchFamily="34" charset="0"/>
        <a:buChar char="–"/>
        <a:defRPr sz="2400" kern="0" spc="10" baseline="0">
          <a:solidFill>
            <a:schemeClr val="tx1"/>
          </a:solidFill>
          <a:latin typeface="+mn-lt"/>
          <a:ea typeface="+mn-ea"/>
          <a:cs typeface="+mn-cs"/>
        </a:defRPr>
      </a:lvl2pPr>
      <a:lvl3pPr marL="1079500" indent="-269875" algn="l" defTabSz="914400" rtl="0" eaLnBrk="1" latinLnBrk="0" hangingPunct="1">
        <a:lnSpc>
          <a:spcPct val="110000"/>
        </a:lnSpc>
        <a:spcBef>
          <a:spcPts val="600"/>
        </a:spcBef>
        <a:buFont typeface="Arial" panose="020B0604020202020204" pitchFamily="34" charset="0"/>
        <a:buChar char="•"/>
        <a:defRPr sz="2000" kern="0" spc="10" baseline="0">
          <a:solidFill>
            <a:schemeClr val="tx1"/>
          </a:solidFill>
          <a:latin typeface="+mn-lt"/>
          <a:ea typeface="+mn-ea"/>
          <a:cs typeface="+mn-cs"/>
        </a:defRPr>
      </a:lvl3pPr>
      <a:lvl4pPr marL="1350000" indent="-277200" algn="l" defTabSz="914400" rtl="0" eaLnBrk="1" latinLnBrk="0" hangingPunct="1">
        <a:lnSpc>
          <a:spcPct val="110000"/>
        </a:lnSpc>
        <a:spcBef>
          <a:spcPts val="600"/>
        </a:spcBef>
        <a:buFont typeface="Arial" panose="020B0604020202020204" pitchFamily="34" charset="0"/>
        <a:buChar char="–"/>
        <a:tabLst/>
        <a:defRPr sz="1800" kern="0" spc="1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 name="Rectangle 30"/>
          <p:cNvSpPr>
            <a:spLocks noChangeArrowheads="1"/>
          </p:cNvSpPr>
          <p:nvPr/>
        </p:nvSpPr>
        <p:spPr bwMode="auto">
          <a:xfrm>
            <a:off x="7842763" y="135469"/>
            <a:ext cx="1112002" cy="852551"/>
          </a:xfrm>
          <a:prstGeom prst="rect">
            <a:avLst/>
          </a:prstGeom>
          <a:solidFill>
            <a:srgbClr val="E3EBF4"/>
          </a:solidFill>
          <a:ln>
            <a:noFill/>
          </a:ln>
          <a:extLst/>
        </p:spPr>
        <p:txBody>
          <a:bodyPr rot="0" vert="horz" wrap="square" lIns="91440" tIns="45720" rIns="91440" bIns="45720" anchor="t" anchorCtr="0" upright="1">
            <a:noAutofit/>
          </a:bodyPr>
          <a:lstStyle/>
          <a:p>
            <a:endParaRPr lang="en-AU" dirty="0"/>
          </a:p>
        </p:txBody>
      </p:sp>
      <p:grpSp>
        <p:nvGrpSpPr>
          <p:cNvPr id="32" name="Group 31"/>
          <p:cNvGrpSpPr/>
          <p:nvPr/>
        </p:nvGrpSpPr>
        <p:grpSpPr>
          <a:xfrm>
            <a:off x="2" y="135465"/>
            <a:ext cx="8196333" cy="854400"/>
            <a:chOff x="0" y="101599"/>
            <a:chExt cx="8196333" cy="640800"/>
          </a:xfrm>
          <a:solidFill>
            <a:schemeClr val="accent1"/>
          </a:solidFill>
        </p:grpSpPr>
        <p:sp>
          <p:nvSpPr>
            <p:cNvPr id="33" name="Rectangle 32"/>
            <p:cNvSpPr/>
            <p:nvPr userDrawn="1"/>
          </p:nvSpPr>
          <p:spPr>
            <a:xfrm>
              <a:off x="0" y="101599"/>
              <a:ext cx="2199466" cy="64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reeform 33"/>
            <p:cNvSpPr>
              <a:spLocks/>
            </p:cNvSpPr>
            <p:nvPr userDrawn="1"/>
          </p:nvSpPr>
          <p:spPr bwMode="auto">
            <a:xfrm>
              <a:off x="2193116" y="101600"/>
              <a:ext cx="6003217" cy="639413"/>
            </a:xfrm>
            <a:custGeom>
              <a:avLst/>
              <a:gdLst>
                <a:gd name="T0" fmla="*/ 11441 w 12055"/>
                <a:gd name="T1" fmla="*/ 0 h 1284"/>
                <a:gd name="T2" fmla="*/ 0 w 12055"/>
                <a:gd name="T3" fmla="*/ 0 h 1284"/>
                <a:gd name="T4" fmla="*/ 0 w 12055"/>
                <a:gd name="T5" fmla="*/ 1284 h 1284"/>
                <a:gd name="T6" fmla="*/ 11441 w 12055"/>
                <a:gd name="T7" fmla="*/ 1284 h 1284"/>
                <a:gd name="T8" fmla="*/ 12055 w 12055"/>
                <a:gd name="T9" fmla="*/ 1284 h 1284"/>
                <a:gd name="T10" fmla="*/ 11441 w 12055"/>
                <a:gd name="T11" fmla="*/ 0 h 1284"/>
              </a:gdLst>
              <a:ahLst/>
              <a:cxnLst>
                <a:cxn ang="0">
                  <a:pos x="T0" y="T1"/>
                </a:cxn>
                <a:cxn ang="0">
                  <a:pos x="T2" y="T3"/>
                </a:cxn>
                <a:cxn ang="0">
                  <a:pos x="T4" y="T5"/>
                </a:cxn>
                <a:cxn ang="0">
                  <a:pos x="T6" y="T7"/>
                </a:cxn>
                <a:cxn ang="0">
                  <a:pos x="T8" y="T9"/>
                </a:cxn>
                <a:cxn ang="0">
                  <a:pos x="T10" y="T11"/>
                </a:cxn>
              </a:cxnLst>
              <a:rect l="0" t="0" r="r" b="b"/>
              <a:pathLst>
                <a:path w="12055" h="1284">
                  <a:moveTo>
                    <a:pt x="11441" y="0"/>
                  </a:moveTo>
                  <a:lnTo>
                    <a:pt x="0" y="0"/>
                  </a:lnTo>
                  <a:lnTo>
                    <a:pt x="0" y="1284"/>
                  </a:lnTo>
                  <a:lnTo>
                    <a:pt x="11441" y="1284"/>
                  </a:lnTo>
                  <a:lnTo>
                    <a:pt x="12055" y="1284"/>
                  </a:lnTo>
                  <a:lnTo>
                    <a:pt x="11441" y="0"/>
                  </a:lnTo>
                  <a:close/>
                </a:path>
              </a:pathLst>
            </a:custGeom>
            <a:grpFill/>
            <a:ln>
              <a:noFill/>
            </a:ln>
            <a:extLst/>
          </p:spPr>
          <p:txBody>
            <a:bodyPr rot="0" vert="horz" wrap="square" lIns="91440" tIns="45720" rIns="91440" bIns="45720" anchor="t" anchorCtr="0" upright="1">
              <a:noAutofit/>
            </a:bodyPr>
            <a:lstStyle/>
            <a:p>
              <a:endParaRPr lang="en-AU" dirty="0"/>
            </a:p>
          </p:txBody>
        </p:sp>
      </p:grpSp>
      <p:sp>
        <p:nvSpPr>
          <p:cNvPr id="35" name="Freeform 34"/>
          <p:cNvSpPr>
            <a:spLocks/>
          </p:cNvSpPr>
          <p:nvPr/>
        </p:nvSpPr>
        <p:spPr bwMode="auto">
          <a:xfrm>
            <a:off x="7890570" y="135467"/>
            <a:ext cx="277378" cy="387764"/>
          </a:xfrm>
          <a:custGeom>
            <a:avLst/>
            <a:gdLst>
              <a:gd name="T0" fmla="*/ 557 w 557"/>
              <a:gd name="T1" fmla="*/ 0 h 584"/>
              <a:gd name="T2" fmla="*/ 0 w 557"/>
              <a:gd name="T3" fmla="*/ 0 h 584"/>
              <a:gd name="T4" fmla="*/ 280 w 557"/>
              <a:gd name="T5" fmla="*/ 584 h 584"/>
              <a:gd name="T6" fmla="*/ 557 w 557"/>
              <a:gd name="T7" fmla="*/ 0 h 584"/>
            </a:gdLst>
            <a:ahLst/>
            <a:cxnLst>
              <a:cxn ang="0">
                <a:pos x="T0" y="T1"/>
              </a:cxn>
              <a:cxn ang="0">
                <a:pos x="T2" y="T3"/>
              </a:cxn>
              <a:cxn ang="0">
                <a:pos x="T4" y="T5"/>
              </a:cxn>
              <a:cxn ang="0">
                <a:pos x="T6" y="T7"/>
              </a:cxn>
            </a:cxnLst>
            <a:rect l="0" t="0" r="r" b="b"/>
            <a:pathLst>
              <a:path w="557" h="584">
                <a:moveTo>
                  <a:pt x="557" y="0"/>
                </a:moveTo>
                <a:lnTo>
                  <a:pt x="0" y="0"/>
                </a:lnTo>
                <a:lnTo>
                  <a:pt x="280" y="584"/>
                </a:lnTo>
                <a:lnTo>
                  <a:pt x="557" y="0"/>
                </a:lnTo>
                <a:close/>
              </a:path>
            </a:pathLst>
          </a:custGeom>
          <a:solidFill>
            <a:srgbClr val="52CCFF">
              <a:alpha val="29804"/>
            </a:srgbClr>
          </a:solidFill>
          <a:ln>
            <a:noFill/>
          </a:ln>
          <a:extLst/>
        </p:spPr>
        <p:txBody>
          <a:bodyPr rot="0" vert="horz" wrap="square" lIns="91440" tIns="45720" rIns="91440" bIns="45720" anchor="t" anchorCtr="0" upright="1">
            <a:noAutofit/>
          </a:bodyPr>
          <a:lstStyle/>
          <a:p>
            <a:endParaRPr lang="en-AU" dirty="0"/>
          </a:p>
        </p:txBody>
      </p:sp>
      <p:sp>
        <p:nvSpPr>
          <p:cNvPr id="36" name="Freeform 35"/>
          <p:cNvSpPr>
            <a:spLocks/>
          </p:cNvSpPr>
          <p:nvPr/>
        </p:nvSpPr>
        <p:spPr bwMode="auto">
          <a:xfrm>
            <a:off x="7590287" y="135469"/>
            <a:ext cx="439721" cy="845911"/>
          </a:xfrm>
          <a:custGeom>
            <a:avLst/>
            <a:gdLst>
              <a:gd name="T0" fmla="*/ 603 w 883"/>
              <a:gd name="T1" fmla="*/ 0 h 1274"/>
              <a:gd name="T2" fmla="*/ 603 w 883"/>
              <a:gd name="T3" fmla="*/ 0 h 1274"/>
              <a:gd name="T4" fmla="*/ 0 w 883"/>
              <a:gd name="T5" fmla="*/ 1274 h 1274"/>
              <a:gd name="T6" fmla="*/ 557 w 883"/>
              <a:gd name="T7" fmla="*/ 1274 h 1274"/>
              <a:gd name="T8" fmla="*/ 883 w 883"/>
              <a:gd name="T9" fmla="*/ 584 h 1274"/>
              <a:gd name="T10" fmla="*/ 603 w 883"/>
              <a:gd name="T11" fmla="*/ 0 h 1274"/>
            </a:gdLst>
            <a:ahLst/>
            <a:cxnLst>
              <a:cxn ang="0">
                <a:pos x="T0" y="T1"/>
              </a:cxn>
              <a:cxn ang="0">
                <a:pos x="T2" y="T3"/>
              </a:cxn>
              <a:cxn ang="0">
                <a:pos x="T4" y="T5"/>
              </a:cxn>
              <a:cxn ang="0">
                <a:pos x="T6" y="T7"/>
              </a:cxn>
              <a:cxn ang="0">
                <a:pos x="T8" y="T9"/>
              </a:cxn>
              <a:cxn ang="0">
                <a:pos x="T10" y="T11"/>
              </a:cxn>
            </a:cxnLst>
            <a:rect l="0" t="0" r="r" b="b"/>
            <a:pathLst>
              <a:path w="883" h="1274">
                <a:moveTo>
                  <a:pt x="603" y="0"/>
                </a:moveTo>
                <a:lnTo>
                  <a:pt x="603" y="0"/>
                </a:lnTo>
                <a:lnTo>
                  <a:pt x="0" y="1274"/>
                </a:lnTo>
                <a:lnTo>
                  <a:pt x="557" y="1274"/>
                </a:lnTo>
                <a:lnTo>
                  <a:pt x="883" y="584"/>
                </a:lnTo>
                <a:lnTo>
                  <a:pt x="603" y="0"/>
                </a:lnTo>
                <a:close/>
              </a:path>
            </a:pathLst>
          </a:custGeom>
          <a:solidFill>
            <a:srgbClr val="C5EEFF">
              <a:alpha val="29804"/>
            </a:srgbClr>
          </a:solidFill>
          <a:ln>
            <a:noFill/>
          </a:ln>
          <a:extLst/>
        </p:spPr>
        <p:txBody>
          <a:bodyPr rot="0" vert="horz" wrap="square" lIns="91440" tIns="45720" rIns="91440" bIns="45720" anchor="t" anchorCtr="0" upright="1">
            <a:noAutofit/>
          </a:bodyPr>
          <a:lstStyle/>
          <a:p>
            <a:endParaRPr lang="en-AU" dirty="0"/>
          </a:p>
        </p:txBody>
      </p:sp>
      <p:sp>
        <p:nvSpPr>
          <p:cNvPr id="37" name="Freeform 36"/>
          <p:cNvSpPr>
            <a:spLocks/>
          </p:cNvSpPr>
          <p:nvPr/>
        </p:nvSpPr>
        <p:spPr bwMode="auto">
          <a:xfrm>
            <a:off x="8649002" y="135469"/>
            <a:ext cx="494998" cy="852551"/>
          </a:xfrm>
          <a:custGeom>
            <a:avLst/>
            <a:gdLst>
              <a:gd name="T0" fmla="*/ 614 w 994"/>
              <a:gd name="T1" fmla="*/ 0 h 1284"/>
              <a:gd name="T2" fmla="*/ 614 w 994"/>
              <a:gd name="T3" fmla="*/ 0 h 1284"/>
              <a:gd name="T4" fmla="*/ 0 w 994"/>
              <a:gd name="T5" fmla="*/ 1284 h 1284"/>
              <a:gd name="T6" fmla="*/ 614 w 994"/>
              <a:gd name="T7" fmla="*/ 1284 h 1284"/>
              <a:gd name="T8" fmla="*/ 614 w 994"/>
              <a:gd name="T9" fmla="*/ 1284 h 1284"/>
              <a:gd name="T10" fmla="*/ 994 w 994"/>
              <a:gd name="T11" fmla="*/ 1284 h 1284"/>
              <a:gd name="T12" fmla="*/ 994 w 994"/>
              <a:gd name="T13" fmla="*/ 0 h 1284"/>
              <a:gd name="T14" fmla="*/ 614 w 994"/>
              <a:gd name="T15" fmla="*/ 0 h 1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4" h="1284">
                <a:moveTo>
                  <a:pt x="614" y="0"/>
                </a:moveTo>
                <a:lnTo>
                  <a:pt x="614" y="0"/>
                </a:lnTo>
                <a:lnTo>
                  <a:pt x="0" y="1284"/>
                </a:lnTo>
                <a:lnTo>
                  <a:pt x="614" y="1284"/>
                </a:lnTo>
                <a:lnTo>
                  <a:pt x="614" y="1284"/>
                </a:lnTo>
                <a:lnTo>
                  <a:pt x="994" y="1284"/>
                </a:lnTo>
                <a:lnTo>
                  <a:pt x="994" y="0"/>
                </a:lnTo>
                <a:lnTo>
                  <a:pt x="614" y="0"/>
                </a:lnTo>
                <a:close/>
              </a:path>
            </a:pathLst>
          </a:custGeom>
          <a:solidFill>
            <a:schemeClr val="tx2"/>
          </a:solidFill>
          <a:ln>
            <a:noFill/>
          </a:ln>
          <a:extLst/>
        </p:spPr>
        <p:txBody>
          <a:bodyPr rot="0" vert="horz" wrap="square" lIns="91440" tIns="45720" rIns="91440" bIns="45720" anchor="t" anchorCtr="0" upright="1">
            <a:noAutofit/>
          </a:bodyPr>
          <a:lstStyle/>
          <a:p>
            <a:endParaRPr lang="en-AU" dirty="0"/>
          </a:p>
        </p:txBody>
      </p:sp>
      <p:sp>
        <p:nvSpPr>
          <p:cNvPr id="41" name="Footer Placeholder 73"/>
          <p:cNvSpPr>
            <a:spLocks noGrp="1"/>
          </p:cNvSpPr>
          <p:nvPr>
            <p:ph type="ftr" sz="quarter" idx="3"/>
          </p:nvPr>
        </p:nvSpPr>
        <p:spPr>
          <a:xfrm>
            <a:off x="3130550" y="6356352"/>
            <a:ext cx="2895600" cy="365125"/>
          </a:xfrm>
          <a:prstGeom prst="rect">
            <a:avLst/>
          </a:prstGeom>
        </p:spPr>
        <p:txBody>
          <a:bodyPr/>
          <a:lstStyle>
            <a:lvl1pPr algn="ctr">
              <a:defRPr sz="1200"/>
            </a:lvl1pPr>
          </a:lstStyle>
          <a:p>
            <a:endParaRPr lang="en-AU" dirty="0"/>
          </a:p>
        </p:txBody>
      </p:sp>
      <p:sp>
        <p:nvSpPr>
          <p:cNvPr id="42" name="Slide Number Placeholder 74"/>
          <p:cNvSpPr>
            <a:spLocks noGrp="1"/>
          </p:cNvSpPr>
          <p:nvPr>
            <p:ph type="sldNum" sz="quarter" idx="4"/>
          </p:nvPr>
        </p:nvSpPr>
        <p:spPr>
          <a:xfrm>
            <a:off x="8763002" y="519172"/>
            <a:ext cx="386297" cy="365125"/>
          </a:xfrm>
          <a:prstGeom prst="rect">
            <a:avLst/>
          </a:prstGeom>
        </p:spPr>
        <p:txBody>
          <a:bodyPr/>
          <a:lstStyle>
            <a:lvl1pPr algn="ctr">
              <a:defRPr sz="1200">
                <a:solidFill>
                  <a:schemeClr val="bg1"/>
                </a:solidFill>
              </a:defRPr>
            </a:lvl1pPr>
          </a:lstStyle>
          <a:p>
            <a:fld id="{5E9308C4-4B5E-466C-BB60-106319067F0F}" type="slidenum">
              <a:rPr lang="en-AU" smtClean="0"/>
              <a:pPr/>
              <a:t>‹#›</a:t>
            </a:fld>
            <a:endParaRPr lang="en-AU" dirty="0"/>
          </a:p>
        </p:txBody>
      </p:sp>
      <p:sp>
        <p:nvSpPr>
          <p:cNvPr id="9" name="Text Placeholder 8"/>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7"/>
          <p:cNvSpPr>
            <a:spLocks noGrp="1"/>
          </p:cNvSpPr>
          <p:nvPr>
            <p:ph type="title"/>
          </p:nvPr>
        </p:nvSpPr>
        <p:spPr>
          <a:xfrm>
            <a:off x="457200" y="275169"/>
            <a:ext cx="8229600" cy="599295"/>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28255760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2600" kern="1200">
          <a:solidFill>
            <a:schemeClr val="bg1"/>
          </a:solidFill>
          <a:latin typeface="+mj-lt"/>
          <a:ea typeface="+mj-ea"/>
          <a:cs typeface="+mj-cs"/>
        </a:defRPr>
      </a:lvl1pPr>
    </p:titleStyle>
    <p:bodyStyle>
      <a:lvl1pPr marL="342900" indent="-342900" algn="l" defTabSz="914400" rtl="0" eaLnBrk="1" latinLnBrk="0" hangingPunct="1">
        <a:lnSpc>
          <a:spcPct val="110000"/>
        </a:lnSpc>
        <a:spcBef>
          <a:spcPct val="20000"/>
        </a:spcBef>
        <a:buFont typeface="Arial" panose="020B0604020202020204" pitchFamily="34" charset="0"/>
        <a:buChar char="•"/>
        <a:defRPr sz="2600" kern="0" spc="10" baseline="0">
          <a:solidFill>
            <a:schemeClr val="tx1"/>
          </a:solidFill>
          <a:latin typeface="+mn-lt"/>
          <a:ea typeface="+mn-ea"/>
          <a:cs typeface="+mn-cs"/>
        </a:defRPr>
      </a:lvl1pPr>
      <a:lvl2pPr marL="742950" indent="-285750" algn="l" defTabSz="914400" rtl="0" eaLnBrk="1" latinLnBrk="0" hangingPunct="1">
        <a:lnSpc>
          <a:spcPct val="110000"/>
        </a:lnSpc>
        <a:spcBef>
          <a:spcPct val="20000"/>
        </a:spcBef>
        <a:buFont typeface="Arial" panose="020B0604020202020204" pitchFamily="34" charset="0"/>
        <a:buChar char="–"/>
        <a:defRPr sz="2300" kern="0" spc="10" baseline="0">
          <a:solidFill>
            <a:schemeClr val="tx1"/>
          </a:solidFill>
          <a:latin typeface="+mn-lt"/>
          <a:ea typeface="+mn-ea"/>
          <a:cs typeface="+mn-cs"/>
        </a:defRPr>
      </a:lvl2pPr>
      <a:lvl3pPr marL="1143000" indent="-228600" algn="l" defTabSz="914400" rtl="0" eaLnBrk="1" latinLnBrk="0" hangingPunct="1">
        <a:lnSpc>
          <a:spcPct val="110000"/>
        </a:lnSpc>
        <a:spcBef>
          <a:spcPct val="20000"/>
        </a:spcBef>
        <a:buFont typeface="Arial" panose="020B0604020202020204" pitchFamily="34" charset="0"/>
        <a:buChar char="•"/>
        <a:defRPr sz="2000" kern="0" spc="10" baseline="0">
          <a:solidFill>
            <a:schemeClr val="tx1"/>
          </a:solidFill>
          <a:latin typeface="+mn-lt"/>
          <a:ea typeface="+mn-ea"/>
          <a:cs typeface="+mn-cs"/>
        </a:defRPr>
      </a:lvl3pPr>
      <a:lvl4pPr marL="1600200" indent="-228600" algn="l" defTabSz="914400" rtl="0" eaLnBrk="1" latinLnBrk="0" hangingPunct="1">
        <a:lnSpc>
          <a:spcPct val="110000"/>
        </a:lnSpc>
        <a:spcBef>
          <a:spcPct val="20000"/>
        </a:spcBef>
        <a:buFont typeface="Arial" panose="020B0604020202020204" pitchFamily="34" charset="0"/>
        <a:buChar char="–"/>
        <a:defRPr sz="1800" kern="0" spc="10" baseline="0">
          <a:solidFill>
            <a:schemeClr val="tx1"/>
          </a:solidFill>
          <a:latin typeface="+mn-lt"/>
          <a:ea typeface="+mn-ea"/>
          <a:cs typeface="+mn-cs"/>
        </a:defRPr>
      </a:lvl4pPr>
      <a:lvl5pPr marL="2057400" indent="-228600" algn="l" defTabSz="914400" rtl="0" eaLnBrk="1" latinLnBrk="0" hangingPunct="1">
        <a:lnSpc>
          <a:spcPct val="110000"/>
        </a:lnSpc>
        <a:spcBef>
          <a:spcPct val="20000"/>
        </a:spcBef>
        <a:buFont typeface="Arial" panose="020B0604020202020204" pitchFamily="34" charset="0"/>
        <a:buChar char="»"/>
        <a:defRPr sz="1600" kern="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476672"/>
            <a:ext cx="8496944" cy="94096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23528" y="1700809"/>
            <a:ext cx="8496944" cy="442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55606" y="6425514"/>
            <a:ext cx="357728" cy="298079"/>
          </a:xfrm>
          <a:prstGeom prst="rect">
            <a:avLst/>
          </a:prstGeom>
        </p:spPr>
        <p:txBody>
          <a:bodyPr vert="horz" lIns="91440" tIns="45720" rIns="91440" bIns="45720" rtlCol="0" anchor="ctr"/>
          <a:lstStyle>
            <a:lvl1pPr algn="l">
              <a:defRPr sz="1000">
                <a:solidFill>
                  <a:schemeClr val="tx1">
                    <a:tint val="75000"/>
                  </a:schemeClr>
                </a:solidFill>
              </a:defRPr>
            </a:lvl1pPr>
          </a:lstStyle>
          <a:p>
            <a:fld id="{9722A3DB-8CCB-47C4-8EE0-D49637D3DBA4}" type="slidenum">
              <a:rPr lang="en-AU" smtClean="0"/>
              <a:pPr/>
              <a:t>‹#›</a:t>
            </a:fld>
            <a:endParaRPr lang="en-AU" dirty="0"/>
          </a:p>
        </p:txBody>
      </p:sp>
      <p:grpSp>
        <p:nvGrpSpPr>
          <p:cNvPr id="13" name="Group 12"/>
          <p:cNvGrpSpPr>
            <a:grpSpLocks noChangeAspect="1"/>
          </p:cNvGrpSpPr>
          <p:nvPr/>
        </p:nvGrpSpPr>
        <p:grpSpPr>
          <a:xfrm>
            <a:off x="20" y="-36208"/>
            <a:ext cx="2971781" cy="517423"/>
            <a:chOff x="1785330" y="3437540"/>
            <a:chExt cx="11786978" cy="1539192"/>
          </a:xfrm>
        </p:grpSpPr>
        <p:sp>
          <p:nvSpPr>
            <p:cNvPr id="14" name="Freeform 13"/>
            <p:cNvSpPr/>
            <p:nvPr userDrawn="1"/>
          </p:nvSpPr>
          <p:spPr>
            <a:xfrm>
              <a:off x="1785353" y="3440241"/>
              <a:ext cx="11786955" cy="1536491"/>
            </a:xfrm>
            <a:custGeom>
              <a:avLst/>
              <a:gdLst>
                <a:gd name="connsiteX0" fmla="*/ 0 w 3362325"/>
                <a:gd name="connsiteY0" fmla="*/ 0 h 433387"/>
                <a:gd name="connsiteX1" fmla="*/ 3362325 w 3362325"/>
                <a:gd name="connsiteY1" fmla="*/ 0 h 433387"/>
                <a:gd name="connsiteX2" fmla="*/ 3143250 w 3362325"/>
                <a:gd name="connsiteY2" fmla="*/ 433387 h 433387"/>
                <a:gd name="connsiteX3" fmla="*/ 4763 w 3362325"/>
                <a:gd name="connsiteY3" fmla="*/ 433387 h 433387"/>
                <a:gd name="connsiteX4" fmla="*/ 0 w 3362325"/>
                <a:gd name="connsiteY4" fmla="*/ 0 h 433387"/>
                <a:gd name="connsiteX0" fmla="*/ 0 w 3362325"/>
                <a:gd name="connsiteY0" fmla="*/ 0 h 433387"/>
                <a:gd name="connsiteX1" fmla="*/ 3362325 w 3362325"/>
                <a:gd name="connsiteY1" fmla="*/ 0 h 433387"/>
                <a:gd name="connsiteX2" fmla="*/ 3143250 w 3362325"/>
                <a:gd name="connsiteY2" fmla="*/ 433387 h 433387"/>
                <a:gd name="connsiteX3" fmla="*/ 42863 w 3362325"/>
                <a:gd name="connsiteY3" fmla="*/ 428625 h 433387"/>
                <a:gd name="connsiteX4" fmla="*/ 0 w 3362325"/>
                <a:gd name="connsiteY4" fmla="*/ 0 h 433387"/>
                <a:gd name="connsiteX0" fmla="*/ 2670 w 3319751"/>
                <a:gd name="connsiteY0" fmla="*/ 0 h 435769"/>
                <a:gd name="connsiteX1" fmla="*/ 3319751 w 3319751"/>
                <a:gd name="connsiteY1" fmla="*/ 2382 h 435769"/>
                <a:gd name="connsiteX2" fmla="*/ 3100676 w 3319751"/>
                <a:gd name="connsiteY2" fmla="*/ 435769 h 435769"/>
                <a:gd name="connsiteX3" fmla="*/ 289 w 3319751"/>
                <a:gd name="connsiteY3" fmla="*/ 431007 h 435769"/>
                <a:gd name="connsiteX4" fmla="*/ 2670 w 3319751"/>
                <a:gd name="connsiteY4" fmla="*/ 0 h 435769"/>
                <a:gd name="connsiteX0" fmla="*/ 0 w 3317081"/>
                <a:gd name="connsiteY0" fmla="*/ 0 h 435769"/>
                <a:gd name="connsiteX1" fmla="*/ 3317081 w 3317081"/>
                <a:gd name="connsiteY1" fmla="*/ 2382 h 435769"/>
                <a:gd name="connsiteX2" fmla="*/ 3098006 w 3317081"/>
                <a:gd name="connsiteY2" fmla="*/ 435769 h 435769"/>
                <a:gd name="connsiteX3" fmla="*/ 4762 w 3317081"/>
                <a:gd name="connsiteY3" fmla="*/ 431007 h 435769"/>
                <a:gd name="connsiteX4" fmla="*/ 0 w 3317081"/>
                <a:gd name="connsiteY4" fmla="*/ 0 h 435769"/>
                <a:gd name="connsiteX0" fmla="*/ 0 w 3317081"/>
                <a:gd name="connsiteY0" fmla="*/ 0 h 435769"/>
                <a:gd name="connsiteX1" fmla="*/ 3317081 w 3317081"/>
                <a:gd name="connsiteY1" fmla="*/ 2382 h 435769"/>
                <a:gd name="connsiteX2" fmla="*/ 3112294 w 3317081"/>
                <a:gd name="connsiteY2" fmla="*/ 435769 h 435769"/>
                <a:gd name="connsiteX3" fmla="*/ 4762 w 3317081"/>
                <a:gd name="connsiteY3" fmla="*/ 431007 h 435769"/>
                <a:gd name="connsiteX4" fmla="*/ 0 w 3317081"/>
                <a:gd name="connsiteY4" fmla="*/ 0 h 435769"/>
                <a:gd name="connsiteX0" fmla="*/ 0 w 3317081"/>
                <a:gd name="connsiteY0" fmla="*/ 0 h 442913"/>
                <a:gd name="connsiteX1" fmla="*/ 3317081 w 3317081"/>
                <a:gd name="connsiteY1" fmla="*/ 2382 h 442913"/>
                <a:gd name="connsiteX2" fmla="*/ 3112294 w 3317081"/>
                <a:gd name="connsiteY2" fmla="*/ 435769 h 442913"/>
                <a:gd name="connsiteX3" fmla="*/ 2381 w 3317081"/>
                <a:gd name="connsiteY3" fmla="*/ 442913 h 442913"/>
                <a:gd name="connsiteX4" fmla="*/ 0 w 3317081"/>
                <a:gd name="connsiteY4" fmla="*/ 0 h 442913"/>
                <a:gd name="connsiteX0" fmla="*/ 4974 w 3322055"/>
                <a:gd name="connsiteY0" fmla="*/ 0 h 438151"/>
                <a:gd name="connsiteX1" fmla="*/ 3322055 w 3322055"/>
                <a:gd name="connsiteY1" fmla="*/ 2382 h 438151"/>
                <a:gd name="connsiteX2" fmla="*/ 3117268 w 3322055"/>
                <a:gd name="connsiteY2" fmla="*/ 435769 h 438151"/>
                <a:gd name="connsiteX3" fmla="*/ 211 w 3322055"/>
                <a:gd name="connsiteY3" fmla="*/ 438151 h 438151"/>
                <a:gd name="connsiteX4" fmla="*/ 4974 w 3322055"/>
                <a:gd name="connsiteY4" fmla="*/ 0 h 438151"/>
                <a:gd name="connsiteX0" fmla="*/ 4974 w 3322055"/>
                <a:gd name="connsiteY0" fmla="*/ 0 h 438151"/>
                <a:gd name="connsiteX1" fmla="*/ 3322055 w 3322055"/>
                <a:gd name="connsiteY1" fmla="*/ 2382 h 438151"/>
                <a:gd name="connsiteX2" fmla="*/ 3117268 w 3322055"/>
                <a:gd name="connsiteY2" fmla="*/ 435769 h 438151"/>
                <a:gd name="connsiteX3" fmla="*/ 211 w 3322055"/>
                <a:gd name="connsiteY3" fmla="*/ 438151 h 438151"/>
                <a:gd name="connsiteX4" fmla="*/ 4974 w 3322055"/>
                <a:gd name="connsiteY4" fmla="*/ 0 h 438151"/>
                <a:gd name="connsiteX0" fmla="*/ 7311 w 3324392"/>
                <a:gd name="connsiteY0" fmla="*/ 0 h 435770"/>
                <a:gd name="connsiteX1" fmla="*/ 3324392 w 3324392"/>
                <a:gd name="connsiteY1" fmla="*/ 2382 h 435770"/>
                <a:gd name="connsiteX2" fmla="*/ 3119605 w 3324392"/>
                <a:gd name="connsiteY2" fmla="*/ 435769 h 435770"/>
                <a:gd name="connsiteX3" fmla="*/ 166 w 3324392"/>
                <a:gd name="connsiteY3" fmla="*/ 435770 h 435770"/>
                <a:gd name="connsiteX4" fmla="*/ 7311 w 3324392"/>
                <a:gd name="connsiteY4" fmla="*/ 0 h 435770"/>
                <a:gd name="connsiteX0" fmla="*/ 0 w 3326606"/>
                <a:gd name="connsiteY0" fmla="*/ 0 h 433389"/>
                <a:gd name="connsiteX1" fmla="*/ 3326606 w 3326606"/>
                <a:gd name="connsiteY1" fmla="*/ 1 h 433389"/>
                <a:gd name="connsiteX2" fmla="*/ 3121819 w 3326606"/>
                <a:gd name="connsiteY2" fmla="*/ 433388 h 433389"/>
                <a:gd name="connsiteX3" fmla="*/ 2380 w 3326606"/>
                <a:gd name="connsiteY3" fmla="*/ 433389 h 433389"/>
                <a:gd name="connsiteX4" fmla="*/ 0 w 3326606"/>
                <a:gd name="connsiteY4" fmla="*/ 0 h 433389"/>
                <a:gd name="connsiteX0" fmla="*/ 2672 w 3324515"/>
                <a:gd name="connsiteY0" fmla="*/ 0 h 433389"/>
                <a:gd name="connsiteX1" fmla="*/ 3324515 w 3324515"/>
                <a:gd name="connsiteY1" fmla="*/ 1 h 433389"/>
                <a:gd name="connsiteX2" fmla="*/ 3119728 w 3324515"/>
                <a:gd name="connsiteY2" fmla="*/ 433388 h 433389"/>
                <a:gd name="connsiteX3" fmla="*/ 289 w 3324515"/>
                <a:gd name="connsiteY3" fmla="*/ 433389 h 433389"/>
                <a:gd name="connsiteX4" fmla="*/ 2672 w 3324515"/>
                <a:gd name="connsiteY4" fmla="*/ 0 h 433389"/>
                <a:gd name="connsiteX0" fmla="*/ 0 w 3326606"/>
                <a:gd name="connsiteY0" fmla="*/ 7142 h 433388"/>
                <a:gd name="connsiteX1" fmla="*/ 3326606 w 3326606"/>
                <a:gd name="connsiteY1" fmla="*/ 0 h 433388"/>
                <a:gd name="connsiteX2" fmla="*/ 3121819 w 3326606"/>
                <a:gd name="connsiteY2" fmla="*/ 433387 h 433388"/>
                <a:gd name="connsiteX3" fmla="*/ 2380 w 3326606"/>
                <a:gd name="connsiteY3" fmla="*/ 433388 h 433388"/>
                <a:gd name="connsiteX4" fmla="*/ 0 w 3326606"/>
                <a:gd name="connsiteY4" fmla="*/ 7142 h 433388"/>
                <a:gd name="connsiteX0" fmla="*/ 461 w 3324685"/>
                <a:gd name="connsiteY0" fmla="*/ 0 h 433390"/>
                <a:gd name="connsiteX1" fmla="*/ 3324685 w 3324685"/>
                <a:gd name="connsiteY1" fmla="*/ 2 h 433390"/>
                <a:gd name="connsiteX2" fmla="*/ 3119898 w 3324685"/>
                <a:gd name="connsiteY2" fmla="*/ 433389 h 433390"/>
                <a:gd name="connsiteX3" fmla="*/ 459 w 3324685"/>
                <a:gd name="connsiteY3" fmla="*/ 433390 h 433390"/>
                <a:gd name="connsiteX4" fmla="*/ 461 w 3324685"/>
                <a:gd name="connsiteY4" fmla="*/ 0 h 4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685" h="433390">
                  <a:moveTo>
                    <a:pt x="461" y="0"/>
                  </a:moveTo>
                  <a:lnTo>
                    <a:pt x="3324685" y="2"/>
                  </a:lnTo>
                  <a:lnTo>
                    <a:pt x="3119898" y="433389"/>
                  </a:lnTo>
                  <a:lnTo>
                    <a:pt x="459" y="433390"/>
                  </a:lnTo>
                  <a:cubicBezTo>
                    <a:pt x="-1129" y="288928"/>
                    <a:pt x="2049" y="144462"/>
                    <a:pt x="4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p:cNvGrpSpPr/>
            <p:nvPr userDrawn="1"/>
          </p:nvGrpSpPr>
          <p:grpSpPr>
            <a:xfrm>
              <a:off x="1785330" y="3437540"/>
              <a:ext cx="2844291" cy="1539192"/>
              <a:chOff x="1785330" y="3437540"/>
              <a:chExt cx="2844291" cy="1539192"/>
            </a:xfrm>
          </p:grpSpPr>
          <p:sp>
            <p:nvSpPr>
              <p:cNvPr id="16" name="Freeform 15"/>
              <p:cNvSpPr/>
              <p:nvPr userDrawn="1"/>
            </p:nvSpPr>
            <p:spPr>
              <a:xfrm>
                <a:off x="1785330" y="3437540"/>
                <a:ext cx="2366021" cy="1539192"/>
              </a:xfrm>
              <a:custGeom>
                <a:avLst/>
                <a:gdLst>
                  <a:gd name="connsiteX0" fmla="*/ 0 w 2956560"/>
                  <a:gd name="connsiteY0" fmla="*/ 0 h 6217920"/>
                  <a:gd name="connsiteX1" fmla="*/ 2956560 w 2956560"/>
                  <a:gd name="connsiteY1" fmla="*/ 6217920 h 6217920"/>
                  <a:gd name="connsiteX2" fmla="*/ 7620 w 2956560"/>
                  <a:gd name="connsiteY2" fmla="*/ 6217920 h 6217920"/>
                  <a:gd name="connsiteX3" fmla="*/ 0 w 2956560"/>
                  <a:gd name="connsiteY3" fmla="*/ 0 h 6217920"/>
                  <a:gd name="connsiteX0" fmla="*/ 0 w 3069276"/>
                  <a:gd name="connsiteY0" fmla="*/ 0 h 6631187"/>
                  <a:gd name="connsiteX1" fmla="*/ 3069276 w 3069276"/>
                  <a:gd name="connsiteY1" fmla="*/ 6631187 h 6631187"/>
                  <a:gd name="connsiteX2" fmla="*/ 120336 w 3069276"/>
                  <a:gd name="connsiteY2" fmla="*/ 6631187 h 6631187"/>
                  <a:gd name="connsiteX3" fmla="*/ 0 w 3069276"/>
                  <a:gd name="connsiteY3" fmla="*/ 0 h 6631187"/>
                  <a:gd name="connsiteX0" fmla="*/ 37882 w 3107158"/>
                  <a:gd name="connsiteY0" fmla="*/ 0 h 6631187"/>
                  <a:gd name="connsiteX1" fmla="*/ 3107158 w 3107158"/>
                  <a:gd name="connsiteY1" fmla="*/ 6631187 h 6631187"/>
                  <a:gd name="connsiteX2" fmla="*/ 158218 w 3107158"/>
                  <a:gd name="connsiteY2" fmla="*/ 6631187 h 6631187"/>
                  <a:gd name="connsiteX3" fmla="*/ 0 w 3107158"/>
                  <a:gd name="connsiteY3" fmla="*/ 2639020 h 6631187"/>
                  <a:gd name="connsiteX4" fmla="*/ 37882 w 3107158"/>
                  <a:gd name="connsiteY4" fmla="*/ 0 h 6631187"/>
                  <a:gd name="connsiteX0" fmla="*/ 2104261 w 5173537"/>
                  <a:gd name="connsiteY0" fmla="*/ 0 h 6631187"/>
                  <a:gd name="connsiteX1" fmla="*/ 5173537 w 5173537"/>
                  <a:gd name="connsiteY1" fmla="*/ 6631187 h 6631187"/>
                  <a:gd name="connsiteX2" fmla="*/ 2224597 w 5173537"/>
                  <a:gd name="connsiteY2" fmla="*/ 6631187 h 6631187"/>
                  <a:gd name="connsiteX3" fmla="*/ 0 w 5173537"/>
                  <a:gd name="connsiteY3" fmla="*/ 9072 h 6631187"/>
                  <a:gd name="connsiteX4" fmla="*/ 2104261 w 5173537"/>
                  <a:gd name="connsiteY4" fmla="*/ 0 h 6631187"/>
                  <a:gd name="connsiteX0" fmla="*/ 2104261 w 5173537"/>
                  <a:gd name="connsiteY0" fmla="*/ 0 h 6631187"/>
                  <a:gd name="connsiteX1" fmla="*/ 5173537 w 5173537"/>
                  <a:gd name="connsiteY1" fmla="*/ 6631187 h 6631187"/>
                  <a:gd name="connsiteX2" fmla="*/ 2224597 w 5173537"/>
                  <a:gd name="connsiteY2" fmla="*/ 6631187 h 6631187"/>
                  <a:gd name="connsiteX3" fmla="*/ 1728262 w 5173537"/>
                  <a:gd name="connsiteY3" fmla="*/ 5381683 h 6631187"/>
                  <a:gd name="connsiteX4" fmla="*/ 0 w 5173537"/>
                  <a:gd name="connsiteY4" fmla="*/ 9072 h 6631187"/>
                  <a:gd name="connsiteX5" fmla="*/ 2104261 w 5173537"/>
                  <a:gd name="connsiteY5" fmla="*/ 0 h 6631187"/>
                  <a:gd name="connsiteX0" fmla="*/ 2104261 w 5173537"/>
                  <a:gd name="connsiteY0" fmla="*/ 0 h 6659082"/>
                  <a:gd name="connsiteX1" fmla="*/ 5173537 w 5173537"/>
                  <a:gd name="connsiteY1" fmla="*/ 6631187 h 6659082"/>
                  <a:gd name="connsiteX2" fmla="*/ 2224597 w 5173537"/>
                  <a:gd name="connsiteY2" fmla="*/ 6631187 h 6659082"/>
                  <a:gd name="connsiteX3" fmla="*/ 37583 w 5173537"/>
                  <a:gd name="connsiteY3" fmla="*/ 6659082 h 6659082"/>
                  <a:gd name="connsiteX4" fmla="*/ 0 w 5173537"/>
                  <a:gd name="connsiteY4" fmla="*/ 9072 h 6659082"/>
                  <a:gd name="connsiteX5" fmla="*/ 2104261 w 5173537"/>
                  <a:gd name="connsiteY5" fmla="*/ 0 h 6659082"/>
                  <a:gd name="connsiteX0" fmla="*/ 2104261 w 5286237"/>
                  <a:gd name="connsiteY0" fmla="*/ 0 h 6781470"/>
                  <a:gd name="connsiteX1" fmla="*/ 5286237 w 5286237"/>
                  <a:gd name="connsiteY1" fmla="*/ 6781470 h 6781470"/>
                  <a:gd name="connsiteX2" fmla="*/ 2224597 w 5286237"/>
                  <a:gd name="connsiteY2" fmla="*/ 6631187 h 6781470"/>
                  <a:gd name="connsiteX3" fmla="*/ 37583 w 5286237"/>
                  <a:gd name="connsiteY3" fmla="*/ 6659082 h 6781470"/>
                  <a:gd name="connsiteX4" fmla="*/ 0 w 5286237"/>
                  <a:gd name="connsiteY4" fmla="*/ 9072 h 6781470"/>
                  <a:gd name="connsiteX5" fmla="*/ 2104261 w 5286237"/>
                  <a:gd name="connsiteY5" fmla="*/ 0 h 6781470"/>
                  <a:gd name="connsiteX0" fmla="*/ 2104261 w 5286237"/>
                  <a:gd name="connsiteY0" fmla="*/ 0 h 6781470"/>
                  <a:gd name="connsiteX1" fmla="*/ 5286237 w 5286237"/>
                  <a:gd name="connsiteY1" fmla="*/ 6781470 h 6781470"/>
                  <a:gd name="connsiteX2" fmla="*/ 2224597 w 5286237"/>
                  <a:gd name="connsiteY2" fmla="*/ 6631187 h 6781470"/>
                  <a:gd name="connsiteX3" fmla="*/ 16 w 5286237"/>
                  <a:gd name="connsiteY3" fmla="*/ 6734231 h 6781470"/>
                  <a:gd name="connsiteX4" fmla="*/ 0 w 5286237"/>
                  <a:gd name="connsiteY4" fmla="*/ 9072 h 6781470"/>
                  <a:gd name="connsiteX5" fmla="*/ 2104261 w 5286237"/>
                  <a:gd name="connsiteY5" fmla="*/ 0 h 6781470"/>
                  <a:gd name="connsiteX0" fmla="*/ 2104261 w 5286237"/>
                  <a:gd name="connsiteY0" fmla="*/ 0 h 6781470"/>
                  <a:gd name="connsiteX1" fmla="*/ 5286237 w 5286237"/>
                  <a:gd name="connsiteY1" fmla="*/ 6781470 h 6781470"/>
                  <a:gd name="connsiteX2" fmla="*/ 16 w 5286237"/>
                  <a:gd name="connsiteY2" fmla="*/ 6734231 h 6781470"/>
                  <a:gd name="connsiteX3" fmla="*/ 0 w 5286237"/>
                  <a:gd name="connsiteY3" fmla="*/ 9072 h 6781470"/>
                  <a:gd name="connsiteX4" fmla="*/ 2104261 w 5286237"/>
                  <a:gd name="connsiteY4" fmla="*/ 0 h 6781470"/>
                  <a:gd name="connsiteX0" fmla="*/ 2104261 w 5211103"/>
                  <a:gd name="connsiteY0" fmla="*/ 0 h 6734231"/>
                  <a:gd name="connsiteX1" fmla="*/ 5211103 w 5211103"/>
                  <a:gd name="connsiteY1" fmla="*/ 6706336 h 6734231"/>
                  <a:gd name="connsiteX2" fmla="*/ 16 w 5211103"/>
                  <a:gd name="connsiteY2" fmla="*/ 6734231 h 6734231"/>
                  <a:gd name="connsiteX3" fmla="*/ 0 w 5211103"/>
                  <a:gd name="connsiteY3" fmla="*/ 9072 h 6734231"/>
                  <a:gd name="connsiteX4" fmla="*/ 2104261 w 5211103"/>
                  <a:gd name="connsiteY4" fmla="*/ 0 h 6734231"/>
                  <a:gd name="connsiteX0" fmla="*/ 2104261 w 5248503"/>
                  <a:gd name="connsiteY0" fmla="*/ 0 h 6734231"/>
                  <a:gd name="connsiteX1" fmla="*/ 5248503 w 5248503"/>
                  <a:gd name="connsiteY1" fmla="*/ 6706334 h 6734231"/>
                  <a:gd name="connsiteX2" fmla="*/ 16 w 5248503"/>
                  <a:gd name="connsiteY2" fmla="*/ 6734231 h 6734231"/>
                  <a:gd name="connsiteX3" fmla="*/ 0 w 5248503"/>
                  <a:gd name="connsiteY3" fmla="*/ 9072 h 6734231"/>
                  <a:gd name="connsiteX4" fmla="*/ 2104261 w 5248503"/>
                  <a:gd name="connsiteY4" fmla="*/ 0 h 6734231"/>
                  <a:gd name="connsiteX0" fmla="*/ 2104261 w 5285903"/>
                  <a:gd name="connsiteY0" fmla="*/ 0 h 6768673"/>
                  <a:gd name="connsiteX1" fmla="*/ 5285903 w 5285903"/>
                  <a:gd name="connsiteY1" fmla="*/ 6768673 h 6768673"/>
                  <a:gd name="connsiteX2" fmla="*/ 16 w 5285903"/>
                  <a:gd name="connsiteY2" fmla="*/ 6734231 h 6768673"/>
                  <a:gd name="connsiteX3" fmla="*/ 0 w 5285903"/>
                  <a:gd name="connsiteY3" fmla="*/ 9072 h 6768673"/>
                  <a:gd name="connsiteX4" fmla="*/ 2104261 w 5285903"/>
                  <a:gd name="connsiteY4" fmla="*/ 0 h 6768673"/>
                  <a:gd name="connsiteX0" fmla="*/ 2104261 w 5260965"/>
                  <a:gd name="connsiteY0" fmla="*/ 0 h 6768673"/>
                  <a:gd name="connsiteX1" fmla="*/ 5260965 w 5260965"/>
                  <a:gd name="connsiteY1" fmla="*/ 6768673 h 6768673"/>
                  <a:gd name="connsiteX2" fmla="*/ 16 w 5260965"/>
                  <a:gd name="connsiteY2" fmla="*/ 6734231 h 6768673"/>
                  <a:gd name="connsiteX3" fmla="*/ 0 w 5260965"/>
                  <a:gd name="connsiteY3" fmla="*/ 9072 h 6768673"/>
                  <a:gd name="connsiteX4" fmla="*/ 2104261 w 5260965"/>
                  <a:gd name="connsiteY4" fmla="*/ 0 h 6768673"/>
                  <a:gd name="connsiteX0" fmla="*/ 2104261 w 5236032"/>
                  <a:gd name="connsiteY0" fmla="*/ 0 h 6743740"/>
                  <a:gd name="connsiteX1" fmla="*/ 5236032 w 5236032"/>
                  <a:gd name="connsiteY1" fmla="*/ 6743740 h 6743740"/>
                  <a:gd name="connsiteX2" fmla="*/ 16 w 5236032"/>
                  <a:gd name="connsiteY2" fmla="*/ 6734231 h 6743740"/>
                  <a:gd name="connsiteX3" fmla="*/ 0 w 5236032"/>
                  <a:gd name="connsiteY3" fmla="*/ 9072 h 6743740"/>
                  <a:gd name="connsiteX4" fmla="*/ 2104261 w 5236032"/>
                  <a:gd name="connsiteY4" fmla="*/ 0 h 6743740"/>
                  <a:gd name="connsiteX0" fmla="*/ 2104261 w 5273432"/>
                  <a:gd name="connsiteY0" fmla="*/ 0 h 6734232"/>
                  <a:gd name="connsiteX1" fmla="*/ 5273432 w 5273432"/>
                  <a:gd name="connsiteY1" fmla="*/ 6718802 h 6734232"/>
                  <a:gd name="connsiteX2" fmla="*/ 16 w 5273432"/>
                  <a:gd name="connsiteY2" fmla="*/ 6734231 h 6734232"/>
                  <a:gd name="connsiteX3" fmla="*/ 0 w 5273432"/>
                  <a:gd name="connsiteY3" fmla="*/ 9072 h 6734232"/>
                  <a:gd name="connsiteX4" fmla="*/ 2104261 w 5273432"/>
                  <a:gd name="connsiteY4" fmla="*/ 0 h 6734232"/>
                  <a:gd name="connsiteX0" fmla="*/ 2104261 w 5285899"/>
                  <a:gd name="connsiteY0" fmla="*/ 0 h 6743740"/>
                  <a:gd name="connsiteX1" fmla="*/ 5285899 w 5285899"/>
                  <a:gd name="connsiteY1" fmla="*/ 6743740 h 6743740"/>
                  <a:gd name="connsiteX2" fmla="*/ 16 w 5285899"/>
                  <a:gd name="connsiteY2" fmla="*/ 6734231 h 6743740"/>
                  <a:gd name="connsiteX3" fmla="*/ 0 w 5285899"/>
                  <a:gd name="connsiteY3" fmla="*/ 9072 h 6743740"/>
                  <a:gd name="connsiteX4" fmla="*/ 2104261 w 5285899"/>
                  <a:gd name="connsiteY4" fmla="*/ 0 h 6743740"/>
                  <a:gd name="connsiteX0" fmla="*/ 2116712 w 5298350"/>
                  <a:gd name="connsiteY0" fmla="*/ 0 h 6743740"/>
                  <a:gd name="connsiteX1" fmla="*/ 5298350 w 5298350"/>
                  <a:gd name="connsiteY1" fmla="*/ 6743740 h 6743740"/>
                  <a:gd name="connsiteX2" fmla="*/ 0 w 5298350"/>
                  <a:gd name="connsiteY2" fmla="*/ 6734232 h 6743740"/>
                  <a:gd name="connsiteX3" fmla="*/ 12451 w 5298350"/>
                  <a:gd name="connsiteY3" fmla="*/ 9072 h 6743740"/>
                  <a:gd name="connsiteX4" fmla="*/ 2116712 w 5298350"/>
                  <a:gd name="connsiteY4" fmla="*/ 0 h 6743740"/>
                  <a:gd name="connsiteX0" fmla="*/ 2104261 w 5285899"/>
                  <a:gd name="connsiteY0" fmla="*/ 0 h 6759170"/>
                  <a:gd name="connsiteX1" fmla="*/ 5285899 w 5285899"/>
                  <a:gd name="connsiteY1" fmla="*/ 6743740 h 6759170"/>
                  <a:gd name="connsiteX2" fmla="*/ 16 w 5285899"/>
                  <a:gd name="connsiteY2" fmla="*/ 6759170 h 6759170"/>
                  <a:gd name="connsiteX3" fmla="*/ 0 w 5285899"/>
                  <a:gd name="connsiteY3" fmla="*/ 9072 h 6759170"/>
                  <a:gd name="connsiteX4" fmla="*/ 2104261 w 5285899"/>
                  <a:gd name="connsiteY4" fmla="*/ 0 h 6759170"/>
                  <a:gd name="connsiteX0" fmla="*/ 2104261 w 5296378"/>
                  <a:gd name="connsiteY0" fmla="*/ 0 h 6764691"/>
                  <a:gd name="connsiteX1" fmla="*/ 5296378 w 5296378"/>
                  <a:gd name="connsiteY1" fmla="*/ 6764691 h 6764691"/>
                  <a:gd name="connsiteX2" fmla="*/ 16 w 5296378"/>
                  <a:gd name="connsiteY2" fmla="*/ 6759170 h 6764691"/>
                  <a:gd name="connsiteX3" fmla="*/ 0 w 5296378"/>
                  <a:gd name="connsiteY3" fmla="*/ 9072 h 6764691"/>
                  <a:gd name="connsiteX4" fmla="*/ 2104261 w 5296378"/>
                  <a:gd name="connsiteY4" fmla="*/ 0 h 6764691"/>
                  <a:gd name="connsiteX0" fmla="*/ 7195276 w 10387393"/>
                  <a:gd name="connsiteY0" fmla="*/ 11882 h 6776573"/>
                  <a:gd name="connsiteX1" fmla="*/ 10387393 w 10387393"/>
                  <a:gd name="connsiteY1" fmla="*/ 6776573 h 6776573"/>
                  <a:gd name="connsiteX2" fmla="*/ 5091031 w 10387393"/>
                  <a:gd name="connsiteY2" fmla="*/ 6771052 h 6776573"/>
                  <a:gd name="connsiteX3" fmla="*/ 0 w 10387393"/>
                  <a:gd name="connsiteY3" fmla="*/ 0 h 6776573"/>
                  <a:gd name="connsiteX4" fmla="*/ 7195276 w 10387393"/>
                  <a:gd name="connsiteY4" fmla="*/ 11882 h 6776573"/>
                  <a:gd name="connsiteX0" fmla="*/ 7195276 w 10387393"/>
                  <a:gd name="connsiteY0" fmla="*/ 11882 h 6776573"/>
                  <a:gd name="connsiteX1" fmla="*/ 10387393 w 10387393"/>
                  <a:gd name="connsiteY1" fmla="*/ 6776573 h 6776573"/>
                  <a:gd name="connsiteX2" fmla="*/ 5091031 w 10387393"/>
                  <a:gd name="connsiteY2" fmla="*/ 6771052 h 6776573"/>
                  <a:gd name="connsiteX3" fmla="*/ 0 w 10387393"/>
                  <a:gd name="connsiteY3" fmla="*/ 0 h 6776573"/>
                  <a:gd name="connsiteX4" fmla="*/ 7195276 w 10387393"/>
                  <a:gd name="connsiteY4" fmla="*/ 11882 h 6776573"/>
                  <a:gd name="connsiteX0" fmla="*/ 7216207 w 10408324"/>
                  <a:gd name="connsiteY0" fmla="*/ 11882 h 6776573"/>
                  <a:gd name="connsiteX1" fmla="*/ 10408324 w 10408324"/>
                  <a:gd name="connsiteY1" fmla="*/ 6776573 h 6776573"/>
                  <a:gd name="connsiteX2" fmla="*/ 0 w 10408324"/>
                  <a:gd name="connsiteY2" fmla="*/ 6760578 h 6776573"/>
                  <a:gd name="connsiteX3" fmla="*/ 20931 w 10408324"/>
                  <a:gd name="connsiteY3" fmla="*/ 0 h 6776573"/>
                  <a:gd name="connsiteX4" fmla="*/ 7216207 w 10408324"/>
                  <a:gd name="connsiteY4" fmla="*/ 11882 h 6776573"/>
                  <a:gd name="connsiteX0" fmla="*/ 7216225 w 10408342"/>
                  <a:gd name="connsiteY0" fmla="*/ 11882 h 6776573"/>
                  <a:gd name="connsiteX1" fmla="*/ 10408342 w 10408342"/>
                  <a:gd name="connsiteY1" fmla="*/ 6776573 h 6776573"/>
                  <a:gd name="connsiteX2" fmla="*/ 18 w 10408342"/>
                  <a:gd name="connsiteY2" fmla="*/ 6760578 h 6776573"/>
                  <a:gd name="connsiteX3" fmla="*/ 0 w 10408342"/>
                  <a:gd name="connsiteY3" fmla="*/ 0 h 6776573"/>
                  <a:gd name="connsiteX4" fmla="*/ 7216225 w 10408342"/>
                  <a:gd name="connsiteY4" fmla="*/ 11882 h 6776573"/>
                  <a:gd name="connsiteX0" fmla="*/ 7216225 w 10408342"/>
                  <a:gd name="connsiteY0" fmla="*/ 11882 h 6781526"/>
                  <a:gd name="connsiteX1" fmla="*/ 10408342 w 10408342"/>
                  <a:gd name="connsiteY1" fmla="*/ 6776573 h 6781526"/>
                  <a:gd name="connsiteX2" fmla="*/ 10492 w 10408342"/>
                  <a:gd name="connsiteY2" fmla="*/ 6781526 h 6781526"/>
                  <a:gd name="connsiteX3" fmla="*/ 0 w 10408342"/>
                  <a:gd name="connsiteY3" fmla="*/ 0 h 6781526"/>
                  <a:gd name="connsiteX4" fmla="*/ 7216225 w 10408342"/>
                  <a:gd name="connsiteY4" fmla="*/ 11882 h 678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42" h="6781526">
                    <a:moveTo>
                      <a:pt x="7216225" y="11882"/>
                    </a:moveTo>
                    <a:lnTo>
                      <a:pt x="10408342" y="6776573"/>
                    </a:lnTo>
                    <a:lnTo>
                      <a:pt x="10492" y="6781526"/>
                    </a:lnTo>
                    <a:cubicBezTo>
                      <a:pt x="6995" y="4521017"/>
                      <a:pt x="3497" y="2260509"/>
                      <a:pt x="0" y="0"/>
                    </a:cubicBezTo>
                    <a:lnTo>
                      <a:pt x="7216225" y="11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Freeform 16"/>
              <p:cNvSpPr/>
              <p:nvPr userDrawn="1"/>
            </p:nvSpPr>
            <p:spPr>
              <a:xfrm>
                <a:off x="3424660" y="3440241"/>
                <a:ext cx="1204961" cy="1283207"/>
              </a:xfrm>
              <a:custGeom>
                <a:avLst/>
                <a:gdLst>
                  <a:gd name="connsiteX0" fmla="*/ 0 w 5303520"/>
                  <a:gd name="connsiteY0" fmla="*/ 609600 h 5935980"/>
                  <a:gd name="connsiteX1" fmla="*/ 2529840 w 5303520"/>
                  <a:gd name="connsiteY1" fmla="*/ 5935980 h 5935980"/>
                  <a:gd name="connsiteX2" fmla="*/ 5303520 w 5303520"/>
                  <a:gd name="connsiteY2" fmla="*/ 0 h 5935980"/>
                  <a:gd name="connsiteX3" fmla="*/ 22860 w 5303520"/>
                  <a:gd name="connsiteY3" fmla="*/ 0 h 5935980"/>
                  <a:gd name="connsiteX4" fmla="*/ 0 w 5303520"/>
                  <a:gd name="connsiteY4" fmla="*/ 609600 h 5935980"/>
                  <a:gd name="connsiteX0" fmla="*/ 0 w 5291614"/>
                  <a:gd name="connsiteY0" fmla="*/ 664369 h 5935980"/>
                  <a:gd name="connsiteX1" fmla="*/ 2517934 w 5291614"/>
                  <a:gd name="connsiteY1" fmla="*/ 5935980 h 5935980"/>
                  <a:gd name="connsiteX2" fmla="*/ 5291614 w 5291614"/>
                  <a:gd name="connsiteY2" fmla="*/ 0 h 5935980"/>
                  <a:gd name="connsiteX3" fmla="*/ 10954 w 5291614"/>
                  <a:gd name="connsiteY3" fmla="*/ 0 h 5935980"/>
                  <a:gd name="connsiteX4" fmla="*/ 0 w 5291614"/>
                  <a:gd name="connsiteY4" fmla="*/ 664369 h 5935980"/>
                  <a:gd name="connsiteX0" fmla="*/ 58103 w 5280660"/>
                  <a:gd name="connsiteY0" fmla="*/ 640557 h 5935980"/>
                  <a:gd name="connsiteX1" fmla="*/ 2506980 w 5280660"/>
                  <a:gd name="connsiteY1" fmla="*/ 5935980 h 5935980"/>
                  <a:gd name="connsiteX2" fmla="*/ 5280660 w 5280660"/>
                  <a:gd name="connsiteY2" fmla="*/ 0 h 5935980"/>
                  <a:gd name="connsiteX3" fmla="*/ 0 w 5280660"/>
                  <a:gd name="connsiteY3" fmla="*/ 0 h 5935980"/>
                  <a:gd name="connsiteX4" fmla="*/ 58103 w 5280660"/>
                  <a:gd name="connsiteY4" fmla="*/ 640557 h 5935980"/>
                  <a:gd name="connsiteX0" fmla="*/ 0 w 5286851"/>
                  <a:gd name="connsiteY0" fmla="*/ 664370 h 5935980"/>
                  <a:gd name="connsiteX1" fmla="*/ 2513171 w 5286851"/>
                  <a:gd name="connsiteY1" fmla="*/ 5935980 h 5935980"/>
                  <a:gd name="connsiteX2" fmla="*/ 5286851 w 5286851"/>
                  <a:gd name="connsiteY2" fmla="*/ 0 h 5935980"/>
                  <a:gd name="connsiteX3" fmla="*/ 6191 w 5286851"/>
                  <a:gd name="connsiteY3" fmla="*/ 0 h 5935980"/>
                  <a:gd name="connsiteX4" fmla="*/ 0 w 5286851"/>
                  <a:gd name="connsiteY4" fmla="*/ 664370 h 5935980"/>
                  <a:gd name="connsiteX0" fmla="*/ 3698 w 5290549"/>
                  <a:gd name="connsiteY0" fmla="*/ 664370 h 5935980"/>
                  <a:gd name="connsiteX1" fmla="*/ 2516869 w 5290549"/>
                  <a:gd name="connsiteY1" fmla="*/ 5935980 h 5935980"/>
                  <a:gd name="connsiteX2" fmla="*/ 5290549 w 5290549"/>
                  <a:gd name="connsiteY2" fmla="*/ 0 h 5935980"/>
                  <a:gd name="connsiteX3" fmla="*/ 364 w 5290549"/>
                  <a:gd name="connsiteY3" fmla="*/ 2382 h 5935980"/>
                  <a:gd name="connsiteX4" fmla="*/ 3698 w 5290549"/>
                  <a:gd name="connsiteY4" fmla="*/ 664370 h 5935980"/>
                  <a:gd name="connsiteX0" fmla="*/ 0 w 5286851"/>
                  <a:gd name="connsiteY0" fmla="*/ 664370 h 5935980"/>
                  <a:gd name="connsiteX1" fmla="*/ 2513171 w 5286851"/>
                  <a:gd name="connsiteY1" fmla="*/ 5935980 h 5935980"/>
                  <a:gd name="connsiteX2" fmla="*/ 5286851 w 5286851"/>
                  <a:gd name="connsiteY2" fmla="*/ 0 h 5935980"/>
                  <a:gd name="connsiteX3" fmla="*/ 3809 w 5286851"/>
                  <a:gd name="connsiteY3" fmla="*/ 2382 h 5935980"/>
                  <a:gd name="connsiteX4" fmla="*/ 0 w 5286851"/>
                  <a:gd name="connsiteY4" fmla="*/ 664370 h 5935980"/>
                  <a:gd name="connsiteX0" fmla="*/ 0 w 5282089"/>
                  <a:gd name="connsiteY0" fmla="*/ 669133 h 5940743"/>
                  <a:gd name="connsiteX1" fmla="*/ 2513171 w 5282089"/>
                  <a:gd name="connsiteY1" fmla="*/ 5940743 h 5940743"/>
                  <a:gd name="connsiteX2" fmla="*/ 5282089 w 5282089"/>
                  <a:gd name="connsiteY2" fmla="*/ 0 h 5940743"/>
                  <a:gd name="connsiteX3" fmla="*/ 3809 w 5282089"/>
                  <a:gd name="connsiteY3" fmla="*/ 7145 h 5940743"/>
                  <a:gd name="connsiteX4" fmla="*/ 0 w 5282089"/>
                  <a:gd name="connsiteY4" fmla="*/ 669133 h 5940743"/>
                  <a:gd name="connsiteX0" fmla="*/ 0 w 5282089"/>
                  <a:gd name="connsiteY0" fmla="*/ 673894 h 5945504"/>
                  <a:gd name="connsiteX1" fmla="*/ 2513171 w 5282089"/>
                  <a:gd name="connsiteY1" fmla="*/ 5945504 h 5945504"/>
                  <a:gd name="connsiteX2" fmla="*/ 5282089 w 5282089"/>
                  <a:gd name="connsiteY2" fmla="*/ 4761 h 5945504"/>
                  <a:gd name="connsiteX3" fmla="*/ 6191 w 5282089"/>
                  <a:gd name="connsiteY3" fmla="*/ 0 h 5945504"/>
                  <a:gd name="connsiteX4" fmla="*/ 0 w 5282089"/>
                  <a:gd name="connsiteY4" fmla="*/ 673894 h 5945504"/>
                  <a:gd name="connsiteX0" fmla="*/ 0 w 5282089"/>
                  <a:gd name="connsiteY0" fmla="*/ 669133 h 5940743"/>
                  <a:gd name="connsiteX1" fmla="*/ 2513171 w 5282089"/>
                  <a:gd name="connsiteY1" fmla="*/ 5940743 h 5940743"/>
                  <a:gd name="connsiteX2" fmla="*/ 5282089 w 5282089"/>
                  <a:gd name="connsiteY2" fmla="*/ 0 h 5940743"/>
                  <a:gd name="connsiteX3" fmla="*/ 10954 w 5282089"/>
                  <a:gd name="connsiteY3" fmla="*/ 2383 h 5940743"/>
                  <a:gd name="connsiteX4" fmla="*/ 0 w 5282089"/>
                  <a:gd name="connsiteY4" fmla="*/ 669133 h 5940743"/>
                  <a:gd name="connsiteX0" fmla="*/ 439899 w 5721988"/>
                  <a:gd name="connsiteY0" fmla="*/ 669133 h 5940743"/>
                  <a:gd name="connsiteX1" fmla="*/ 2953070 w 5721988"/>
                  <a:gd name="connsiteY1" fmla="*/ 5940743 h 5940743"/>
                  <a:gd name="connsiteX2" fmla="*/ 5721988 w 5721988"/>
                  <a:gd name="connsiteY2" fmla="*/ 0 h 5940743"/>
                  <a:gd name="connsiteX3" fmla="*/ 0 w 5721988"/>
                  <a:gd name="connsiteY3" fmla="*/ 39949 h 5940743"/>
                  <a:gd name="connsiteX4" fmla="*/ 439899 w 5721988"/>
                  <a:gd name="connsiteY4" fmla="*/ 669133 h 5940743"/>
                  <a:gd name="connsiteX0" fmla="*/ 57052 w 5779040"/>
                  <a:gd name="connsiteY0" fmla="*/ 39949 h 5940743"/>
                  <a:gd name="connsiteX1" fmla="*/ 3010122 w 5779040"/>
                  <a:gd name="connsiteY1" fmla="*/ 5940743 h 5940743"/>
                  <a:gd name="connsiteX2" fmla="*/ 5779040 w 5779040"/>
                  <a:gd name="connsiteY2" fmla="*/ 0 h 5940743"/>
                  <a:gd name="connsiteX3" fmla="*/ 57052 w 5779040"/>
                  <a:gd name="connsiteY3" fmla="*/ 39949 h 5940743"/>
                  <a:gd name="connsiteX0" fmla="*/ 0 w 5721988"/>
                  <a:gd name="connsiteY0" fmla="*/ 39949 h 5940743"/>
                  <a:gd name="connsiteX1" fmla="*/ 2953070 w 5721988"/>
                  <a:gd name="connsiteY1" fmla="*/ 5940743 h 5940743"/>
                  <a:gd name="connsiteX2" fmla="*/ 5721988 w 5721988"/>
                  <a:gd name="connsiteY2" fmla="*/ 0 h 5940743"/>
                  <a:gd name="connsiteX3" fmla="*/ 0 w 5721988"/>
                  <a:gd name="connsiteY3" fmla="*/ 39949 h 5940743"/>
                  <a:gd name="connsiteX0" fmla="*/ 0 w 5721988"/>
                  <a:gd name="connsiteY0" fmla="*/ 39949 h 5940743"/>
                  <a:gd name="connsiteX1" fmla="*/ 2840357 w 5721988"/>
                  <a:gd name="connsiteY1" fmla="*/ 5940743 h 5940743"/>
                  <a:gd name="connsiteX2" fmla="*/ 5721988 w 5721988"/>
                  <a:gd name="connsiteY2" fmla="*/ 0 h 5940743"/>
                  <a:gd name="connsiteX3" fmla="*/ 0 w 5721988"/>
                  <a:gd name="connsiteY3" fmla="*/ 39949 h 5940743"/>
                  <a:gd name="connsiteX0" fmla="*/ 0 w 5759555"/>
                  <a:gd name="connsiteY0" fmla="*/ 0 h 6013510"/>
                  <a:gd name="connsiteX1" fmla="*/ 2877924 w 5759555"/>
                  <a:gd name="connsiteY1" fmla="*/ 6013510 h 6013510"/>
                  <a:gd name="connsiteX2" fmla="*/ 5759555 w 5759555"/>
                  <a:gd name="connsiteY2" fmla="*/ 72767 h 6013510"/>
                  <a:gd name="connsiteX3" fmla="*/ 0 w 5759555"/>
                  <a:gd name="connsiteY3" fmla="*/ 0 h 6013510"/>
                  <a:gd name="connsiteX0" fmla="*/ 0 w 5721988"/>
                  <a:gd name="connsiteY0" fmla="*/ 0 h 6013510"/>
                  <a:gd name="connsiteX1" fmla="*/ 2877924 w 5721988"/>
                  <a:gd name="connsiteY1" fmla="*/ 6013510 h 6013510"/>
                  <a:gd name="connsiteX2" fmla="*/ 5721988 w 5721988"/>
                  <a:gd name="connsiteY2" fmla="*/ 35200 h 6013510"/>
                  <a:gd name="connsiteX3" fmla="*/ 0 w 5721988"/>
                  <a:gd name="connsiteY3" fmla="*/ 0 h 6013510"/>
                  <a:gd name="connsiteX0" fmla="*/ 0 w 5721988"/>
                  <a:gd name="connsiteY0" fmla="*/ 39934 h 6053444"/>
                  <a:gd name="connsiteX1" fmla="*/ 2877924 w 5721988"/>
                  <a:gd name="connsiteY1" fmla="*/ 6053444 h 6053444"/>
                  <a:gd name="connsiteX2" fmla="*/ 5721988 w 5721988"/>
                  <a:gd name="connsiteY2" fmla="*/ 0 h 6053444"/>
                  <a:gd name="connsiteX3" fmla="*/ 0 w 5721988"/>
                  <a:gd name="connsiteY3" fmla="*/ 39934 h 6053444"/>
                  <a:gd name="connsiteX0" fmla="*/ 0 w 5735477"/>
                  <a:gd name="connsiteY0" fmla="*/ 12957 h 6053444"/>
                  <a:gd name="connsiteX1" fmla="*/ 2891413 w 5735477"/>
                  <a:gd name="connsiteY1" fmla="*/ 6053444 h 6053444"/>
                  <a:gd name="connsiteX2" fmla="*/ 5735477 w 5735477"/>
                  <a:gd name="connsiteY2" fmla="*/ 0 h 6053444"/>
                  <a:gd name="connsiteX3" fmla="*/ 0 w 5735477"/>
                  <a:gd name="connsiteY3" fmla="*/ 12957 h 6053444"/>
                  <a:gd name="connsiteX0" fmla="*/ 0 w 5735477"/>
                  <a:gd name="connsiteY0" fmla="*/ 0 h 6067466"/>
                  <a:gd name="connsiteX1" fmla="*/ 2891413 w 5735477"/>
                  <a:gd name="connsiteY1" fmla="*/ 6067466 h 6067466"/>
                  <a:gd name="connsiteX2" fmla="*/ 5735477 w 5735477"/>
                  <a:gd name="connsiteY2" fmla="*/ 14022 h 6067466"/>
                  <a:gd name="connsiteX3" fmla="*/ 0 w 5735477"/>
                  <a:gd name="connsiteY3" fmla="*/ 0 h 6067466"/>
                  <a:gd name="connsiteX0" fmla="*/ 0 w 5735477"/>
                  <a:gd name="connsiteY0" fmla="*/ 39940 h 6107406"/>
                  <a:gd name="connsiteX1" fmla="*/ 2891413 w 5735477"/>
                  <a:gd name="connsiteY1" fmla="*/ 6107406 h 6107406"/>
                  <a:gd name="connsiteX2" fmla="*/ 5735477 w 5735477"/>
                  <a:gd name="connsiteY2" fmla="*/ 0 h 6107406"/>
                  <a:gd name="connsiteX3" fmla="*/ 0 w 5735477"/>
                  <a:gd name="connsiteY3" fmla="*/ 39940 h 6107406"/>
                  <a:gd name="connsiteX0" fmla="*/ 0 w 5748966"/>
                  <a:gd name="connsiteY0" fmla="*/ 0 h 6121428"/>
                  <a:gd name="connsiteX1" fmla="*/ 2904902 w 5748966"/>
                  <a:gd name="connsiteY1" fmla="*/ 6121428 h 6121428"/>
                  <a:gd name="connsiteX2" fmla="*/ 5748966 w 5748966"/>
                  <a:gd name="connsiteY2" fmla="*/ 14022 h 6121428"/>
                  <a:gd name="connsiteX3" fmla="*/ 0 w 5748966"/>
                  <a:gd name="connsiteY3" fmla="*/ 0 h 6121428"/>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21988"/>
                  <a:gd name="connsiteY0" fmla="*/ 151654 h 6219120"/>
                  <a:gd name="connsiteX1" fmla="*/ 2877924 w 5721988"/>
                  <a:gd name="connsiteY1" fmla="*/ 6219120 h 6219120"/>
                  <a:gd name="connsiteX2" fmla="*/ 5721988 w 5721988"/>
                  <a:gd name="connsiteY2" fmla="*/ 111714 h 6219120"/>
                  <a:gd name="connsiteX3" fmla="*/ 0 w 5721988"/>
                  <a:gd name="connsiteY3" fmla="*/ 151654 h 6219120"/>
                  <a:gd name="connsiteX0" fmla="*/ 0 w 5721988"/>
                  <a:gd name="connsiteY0" fmla="*/ 39940 h 6107406"/>
                  <a:gd name="connsiteX1" fmla="*/ 2877924 w 5721988"/>
                  <a:gd name="connsiteY1" fmla="*/ 6107406 h 6107406"/>
                  <a:gd name="connsiteX2" fmla="*/ 5721988 w 5721988"/>
                  <a:gd name="connsiteY2" fmla="*/ 0 h 6107406"/>
                  <a:gd name="connsiteX3" fmla="*/ 0 w 5721988"/>
                  <a:gd name="connsiteY3" fmla="*/ 39940 h 6107406"/>
                  <a:gd name="connsiteX0" fmla="*/ 0 w 5735477"/>
                  <a:gd name="connsiteY0" fmla="*/ 0 h 6107933"/>
                  <a:gd name="connsiteX1" fmla="*/ 2891413 w 5735477"/>
                  <a:gd name="connsiteY1" fmla="*/ 6107933 h 6107933"/>
                  <a:gd name="connsiteX2" fmla="*/ 5735477 w 5735477"/>
                  <a:gd name="connsiteY2" fmla="*/ 527 h 6107933"/>
                  <a:gd name="connsiteX3" fmla="*/ 0 w 5735477"/>
                  <a:gd name="connsiteY3" fmla="*/ 0 h 6107933"/>
                </a:gdLst>
                <a:ahLst/>
                <a:cxnLst>
                  <a:cxn ang="0">
                    <a:pos x="connsiteX0" y="connsiteY0"/>
                  </a:cxn>
                  <a:cxn ang="0">
                    <a:pos x="connsiteX1" y="connsiteY1"/>
                  </a:cxn>
                  <a:cxn ang="0">
                    <a:pos x="connsiteX2" y="connsiteY2"/>
                  </a:cxn>
                  <a:cxn ang="0">
                    <a:pos x="connsiteX3" y="connsiteY3"/>
                  </a:cxn>
                </a:cxnLst>
                <a:rect l="l" t="t" r="r" b="b"/>
                <a:pathLst>
                  <a:path w="5735477" h="6107933">
                    <a:moveTo>
                      <a:pt x="0" y="0"/>
                    </a:moveTo>
                    <a:lnTo>
                      <a:pt x="2891413" y="6107933"/>
                    </a:lnTo>
                    <a:lnTo>
                      <a:pt x="5735477" y="5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18" name="Freeform 17"/>
          <p:cNvSpPr>
            <a:spLocks noChangeAspect="1"/>
          </p:cNvSpPr>
          <p:nvPr/>
        </p:nvSpPr>
        <p:spPr>
          <a:xfrm>
            <a:off x="7414558" y="6252241"/>
            <a:ext cx="1729442" cy="614960"/>
          </a:xfrm>
          <a:custGeom>
            <a:avLst/>
            <a:gdLst>
              <a:gd name="connsiteX0" fmla="*/ 226219 w 1845469"/>
              <a:gd name="connsiteY0" fmla="*/ 464343 h 464343"/>
              <a:gd name="connsiteX1" fmla="*/ 1845469 w 1845469"/>
              <a:gd name="connsiteY1" fmla="*/ 464343 h 464343"/>
              <a:gd name="connsiteX2" fmla="*/ 1845469 w 1845469"/>
              <a:gd name="connsiteY2" fmla="*/ 0 h 464343"/>
              <a:gd name="connsiteX3" fmla="*/ 0 w 1845469"/>
              <a:gd name="connsiteY3" fmla="*/ 0 h 464343"/>
              <a:gd name="connsiteX4" fmla="*/ 226219 w 1845469"/>
              <a:gd name="connsiteY4" fmla="*/ 464343 h 464343"/>
              <a:gd name="connsiteX0" fmla="*/ 226219 w 1845469"/>
              <a:gd name="connsiteY0" fmla="*/ 464343 h 464343"/>
              <a:gd name="connsiteX1" fmla="*/ 1845469 w 1845469"/>
              <a:gd name="connsiteY1" fmla="*/ 464343 h 464343"/>
              <a:gd name="connsiteX2" fmla="*/ 1740694 w 1845469"/>
              <a:gd name="connsiteY2" fmla="*/ 0 h 464343"/>
              <a:gd name="connsiteX3" fmla="*/ 0 w 1845469"/>
              <a:gd name="connsiteY3" fmla="*/ 0 h 464343"/>
              <a:gd name="connsiteX4" fmla="*/ 226219 w 1845469"/>
              <a:gd name="connsiteY4" fmla="*/ 464343 h 464343"/>
              <a:gd name="connsiteX0" fmla="*/ 226219 w 1740694"/>
              <a:gd name="connsiteY0" fmla="*/ 464343 h 464343"/>
              <a:gd name="connsiteX1" fmla="*/ 1735931 w 1740694"/>
              <a:gd name="connsiteY1" fmla="*/ 464343 h 464343"/>
              <a:gd name="connsiteX2" fmla="*/ 1740694 w 1740694"/>
              <a:gd name="connsiteY2" fmla="*/ 0 h 464343"/>
              <a:gd name="connsiteX3" fmla="*/ 0 w 1740694"/>
              <a:gd name="connsiteY3" fmla="*/ 0 h 464343"/>
              <a:gd name="connsiteX4" fmla="*/ 226219 w 1740694"/>
              <a:gd name="connsiteY4" fmla="*/ 464343 h 464343"/>
              <a:gd name="connsiteX0" fmla="*/ 226219 w 1740694"/>
              <a:gd name="connsiteY0" fmla="*/ 464343 h 464343"/>
              <a:gd name="connsiteX1" fmla="*/ 1735931 w 1740694"/>
              <a:gd name="connsiteY1" fmla="*/ 464343 h 464343"/>
              <a:gd name="connsiteX2" fmla="*/ 1740694 w 1740694"/>
              <a:gd name="connsiteY2" fmla="*/ 0 h 464343"/>
              <a:gd name="connsiteX3" fmla="*/ 0 w 1740694"/>
              <a:gd name="connsiteY3" fmla="*/ 0 h 464343"/>
              <a:gd name="connsiteX4" fmla="*/ 226219 w 1740694"/>
              <a:gd name="connsiteY4" fmla="*/ 464343 h 464343"/>
              <a:gd name="connsiteX0" fmla="*/ 226219 w 1743363"/>
              <a:gd name="connsiteY0" fmla="*/ 464343 h 464343"/>
              <a:gd name="connsiteX1" fmla="*/ 1743075 w 1743363"/>
              <a:gd name="connsiteY1" fmla="*/ 464343 h 464343"/>
              <a:gd name="connsiteX2" fmla="*/ 1740694 w 1743363"/>
              <a:gd name="connsiteY2" fmla="*/ 0 h 464343"/>
              <a:gd name="connsiteX3" fmla="*/ 0 w 1743363"/>
              <a:gd name="connsiteY3" fmla="*/ 0 h 464343"/>
              <a:gd name="connsiteX4" fmla="*/ 226219 w 1743363"/>
              <a:gd name="connsiteY4" fmla="*/ 464343 h 464343"/>
              <a:gd name="connsiteX0" fmla="*/ 226219 w 1741152"/>
              <a:gd name="connsiteY0" fmla="*/ 464343 h 464343"/>
              <a:gd name="connsiteX1" fmla="*/ 1740694 w 1741152"/>
              <a:gd name="connsiteY1" fmla="*/ 464343 h 464343"/>
              <a:gd name="connsiteX2" fmla="*/ 1740694 w 1741152"/>
              <a:gd name="connsiteY2" fmla="*/ 0 h 464343"/>
              <a:gd name="connsiteX3" fmla="*/ 0 w 1741152"/>
              <a:gd name="connsiteY3" fmla="*/ 0 h 464343"/>
              <a:gd name="connsiteX4" fmla="*/ 226219 w 1741152"/>
              <a:gd name="connsiteY4" fmla="*/ 464343 h 46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52" h="464343">
                <a:moveTo>
                  <a:pt x="226219" y="464343"/>
                </a:moveTo>
                <a:lnTo>
                  <a:pt x="1740694" y="464343"/>
                </a:lnTo>
                <a:cubicBezTo>
                  <a:pt x="1742282" y="309562"/>
                  <a:pt x="1739106" y="154781"/>
                  <a:pt x="1740694" y="0"/>
                </a:cubicBezTo>
                <a:lnTo>
                  <a:pt x="0" y="0"/>
                </a:lnTo>
                <a:lnTo>
                  <a:pt x="226219" y="464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989" y="6360000"/>
            <a:ext cx="1016602" cy="404579"/>
          </a:xfrm>
          <a:prstGeom prst="rect">
            <a:avLst/>
          </a:prstGeom>
        </p:spPr>
      </p:pic>
    </p:spTree>
    <p:extLst>
      <p:ext uri="{BB962C8B-B14F-4D97-AF65-F5344CB8AC3E}">
        <p14:creationId xmlns:p14="http://schemas.microsoft.com/office/powerpoint/2010/main" val="2027693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lnSpc>
          <a:spcPct val="110000"/>
        </a:lnSpc>
        <a:spcBef>
          <a:spcPct val="20000"/>
        </a:spcBef>
        <a:buFont typeface="Arial" panose="020B0604020202020204" pitchFamily="34" charset="0"/>
        <a:buChar char="•"/>
        <a:defRPr sz="2800" kern="0" spc="10" baseline="0">
          <a:solidFill>
            <a:schemeClr val="tx1"/>
          </a:solidFill>
          <a:latin typeface="+mn-lt"/>
          <a:ea typeface="+mn-ea"/>
          <a:cs typeface="+mn-cs"/>
        </a:defRPr>
      </a:lvl1pPr>
      <a:lvl2pPr marL="742950" indent="-285750" algn="l" defTabSz="914400" rtl="0" eaLnBrk="1" latinLnBrk="0" hangingPunct="1">
        <a:lnSpc>
          <a:spcPct val="110000"/>
        </a:lnSpc>
        <a:spcBef>
          <a:spcPct val="20000"/>
        </a:spcBef>
        <a:buFont typeface="Arial" panose="020B0604020202020204" pitchFamily="34" charset="0"/>
        <a:buChar char="–"/>
        <a:defRPr sz="2400" kern="0" spc="10" baseline="0">
          <a:solidFill>
            <a:schemeClr val="tx1"/>
          </a:solidFill>
          <a:latin typeface="+mn-lt"/>
          <a:ea typeface="+mn-ea"/>
          <a:cs typeface="+mn-cs"/>
        </a:defRPr>
      </a:lvl2pPr>
      <a:lvl3pPr marL="1143000" indent="-228600" algn="l" defTabSz="914400" rtl="0" eaLnBrk="1" latinLnBrk="0" hangingPunct="1">
        <a:lnSpc>
          <a:spcPct val="110000"/>
        </a:lnSpc>
        <a:spcBef>
          <a:spcPct val="20000"/>
        </a:spcBef>
        <a:buFont typeface="Arial" panose="020B0604020202020204" pitchFamily="34" charset="0"/>
        <a:buChar char="•"/>
        <a:defRPr sz="2000" kern="0" spc="10" baseline="0">
          <a:solidFill>
            <a:schemeClr val="tx1"/>
          </a:solidFill>
          <a:latin typeface="+mn-lt"/>
          <a:ea typeface="+mn-ea"/>
          <a:cs typeface="+mn-cs"/>
        </a:defRPr>
      </a:lvl3pPr>
      <a:lvl4pPr marL="1600200" indent="-228600" algn="l" defTabSz="914400" rtl="0" eaLnBrk="1" latinLnBrk="0" hangingPunct="1">
        <a:lnSpc>
          <a:spcPct val="110000"/>
        </a:lnSpc>
        <a:spcBef>
          <a:spcPct val="20000"/>
        </a:spcBef>
        <a:buFont typeface="Arial" panose="020B0604020202020204" pitchFamily="34" charset="0"/>
        <a:buChar char="–"/>
        <a:defRPr sz="1800" kern="0" spc="10" baseline="0">
          <a:solidFill>
            <a:schemeClr val="tx1"/>
          </a:solidFill>
          <a:latin typeface="+mn-lt"/>
          <a:ea typeface="+mn-ea"/>
          <a:cs typeface="+mn-cs"/>
        </a:defRPr>
      </a:lvl4pPr>
      <a:lvl5pPr marL="2057400" indent="-228600" algn="l" defTabSz="914400" rtl="0" eaLnBrk="1" latinLnBrk="0" hangingPunct="1">
        <a:lnSpc>
          <a:spcPct val="110000"/>
        </a:lnSpc>
        <a:spcBef>
          <a:spcPct val="20000"/>
        </a:spcBef>
        <a:buFont typeface="Arial" panose="020B0604020202020204" pitchFamily="34" charset="0"/>
        <a:buChar char="»"/>
        <a:defRPr sz="1600" kern="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asq.org/quality-press/display-item/index.html?item=H122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www.innoxsolutions.com/forum"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en-AU" dirty="0" smtClean="0"/>
              <a:t>Investment Management 2017</a:t>
            </a:r>
            <a:endParaRPr lang="en-AU" dirty="0"/>
          </a:p>
        </p:txBody>
      </p:sp>
      <p:sp>
        <p:nvSpPr>
          <p:cNvPr id="21" name="Subtitle 20"/>
          <p:cNvSpPr>
            <a:spLocks noGrp="1"/>
          </p:cNvSpPr>
          <p:nvPr>
            <p:ph type="subTitle" idx="1"/>
          </p:nvPr>
        </p:nvSpPr>
        <p:spPr/>
        <p:txBody>
          <a:bodyPr/>
          <a:lstStyle/>
          <a:p>
            <a:r>
              <a:rPr lang="en-AU" dirty="0" smtClean="0"/>
              <a:t>Facilitator Forum</a:t>
            </a:r>
          </a:p>
          <a:p>
            <a:r>
              <a:rPr lang="en-AU" dirty="0" smtClean="0"/>
              <a:t>Overview and changes to the IMS and facilitation practice</a:t>
            </a:r>
            <a:endParaRPr lang="en-AU" dirty="0"/>
          </a:p>
        </p:txBody>
      </p:sp>
    </p:spTree>
    <p:extLst>
      <p:ext uri="{BB962C8B-B14F-4D97-AF65-F5344CB8AC3E}">
        <p14:creationId xmlns:p14="http://schemas.microsoft.com/office/powerpoint/2010/main" val="148094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8"/>
          <p:cNvSpPr>
            <a:spLocks noGrp="1"/>
          </p:cNvSpPr>
          <p:nvPr>
            <p:ph type="title"/>
          </p:nvPr>
        </p:nvSpPr>
        <p:spPr/>
        <p:txBody>
          <a:bodyPr/>
          <a:lstStyle/>
          <a:p>
            <a:r>
              <a:rPr lang="en-US" smtClean="0"/>
              <a:t>Practice change</a:t>
            </a:r>
            <a:endParaRPr lang="en-US" dirty="0"/>
          </a:p>
        </p:txBody>
      </p:sp>
      <p:sp>
        <p:nvSpPr>
          <p:cNvPr id="2" name="Inhaltsplatzhalter 1"/>
          <p:cNvSpPr>
            <a:spLocks noGrp="1"/>
          </p:cNvSpPr>
          <p:nvPr>
            <p:ph idx="1"/>
          </p:nvPr>
        </p:nvSpPr>
        <p:spPr>
          <a:xfrm>
            <a:off x="285750" y="1114424"/>
            <a:ext cx="6981825" cy="3505201"/>
          </a:xfrm>
        </p:spPr>
        <p:txBody>
          <a:bodyPr>
            <a:normAutofit/>
          </a:bodyPr>
          <a:lstStyle/>
          <a:p>
            <a:pPr marL="0" indent="0">
              <a:buNone/>
            </a:pPr>
            <a:r>
              <a:rPr lang="en-AU" sz="1800" b="1" smtClean="0"/>
              <a:t>Preparation and evidence is required prior to each workshop</a:t>
            </a:r>
            <a:endParaRPr lang="en-US" sz="1800" b="1" smtClean="0"/>
          </a:p>
          <a:p>
            <a:pPr marL="0" lvl="0" indent="0">
              <a:buNone/>
            </a:pPr>
            <a:endParaRPr lang="en-AU" sz="1000" smtClean="0"/>
          </a:p>
          <a:p>
            <a:pPr marL="0" lvl="0" indent="0">
              <a:buNone/>
            </a:pPr>
            <a:r>
              <a:rPr lang="en-AU" sz="1800" smtClean="0"/>
              <a:t>Each workshop in the IMS suite has a specific focus and evidence is required to support the discussion in each workshop. Facilitators should advise department clients about the need for evidence and type of evidence required.</a:t>
            </a:r>
          </a:p>
          <a:p>
            <a:pPr marL="0" lvl="0" indent="0">
              <a:buNone/>
            </a:pPr>
            <a:endParaRPr lang="en-AU" sz="1000" smtClean="0"/>
          </a:p>
          <a:p>
            <a:pPr marL="0" lvl="0" indent="0">
              <a:buNone/>
            </a:pPr>
            <a:r>
              <a:rPr lang="en-AU" sz="1800" smtClean="0"/>
              <a:t>A core of approximately 60 per cent of participants in the Problem Definition workshop will continue throughout all workshops. Other participants will be invited based on expertise and expected contribution at specific workshops.</a:t>
            </a:r>
            <a:endParaRPr lang="en-AU" sz="1800" dirty="0"/>
          </a:p>
        </p:txBody>
      </p:sp>
      <p:grpSp>
        <p:nvGrpSpPr>
          <p:cNvPr id="13" name="Gruppieren 12"/>
          <p:cNvGrpSpPr/>
          <p:nvPr/>
        </p:nvGrpSpPr>
        <p:grpSpPr bwMode="gray">
          <a:xfrm>
            <a:off x="203257" y="5094738"/>
            <a:ext cx="8950267" cy="1314000"/>
            <a:chOff x="-1" y="4583491"/>
            <a:chExt cx="12204000" cy="2274509"/>
          </a:xfrm>
          <a:solidFill>
            <a:srgbClr val="595959"/>
          </a:solidFill>
        </p:grpSpPr>
        <p:sp>
          <p:nvSpPr>
            <p:cNvPr id="14" name="Rectangle 20"/>
            <p:cNvSpPr>
              <a:spLocks noChangeArrowheads="1"/>
            </p:cNvSpPr>
            <p:nvPr/>
          </p:nvSpPr>
          <p:spPr bwMode="gray">
            <a:xfrm>
              <a:off x="-1" y="4583491"/>
              <a:ext cx="12204000" cy="2274509"/>
            </a:xfrm>
            <a:prstGeom prst="rect">
              <a:avLst/>
            </a:prstGeom>
            <a:solidFill>
              <a:schemeClr val="accent1">
                <a:lumMod val="75000"/>
              </a:schemeClr>
            </a:solidFill>
            <a:ln>
              <a:noFill/>
            </a:ln>
            <a:extLst/>
          </p:spPr>
          <p:txBody>
            <a:bodyPr vert="horz" wrap="square" lIns="405053" tIns="135018" rIns="405053" bIns="135018" numCol="1" anchor="ctr" anchorCtr="0" compatLnSpc="1">
              <a:prstTxWarp prst="textNoShape">
                <a:avLst/>
              </a:prstTxWarp>
            </a:bodyPr>
            <a:lstStyle/>
            <a:p>
              <a:r>
                <a:rPr lang="en-AU" b="1" dirty="0">
                  <a:solidFill>
                    <a:srgbClr val="FFFFFF"/>
                  </a:solidFill>
                  <a:latin typeface="+mj-lt"/>
                </a:rPr>
                <a:t>Early engagement with the Investor is vital and ideally occurs at least 2-3 weeks prior to the first workshop</a:t>
              </a:r>
              <a:endParaRPr lang="en-US" dirty="0">
                <a:solidFill>
                  <a:srgbClr val="FFFFFF"/>
                </a:solidFill>
                <a:latin typeface="Calibri Light" panose="020F0302020204030204" pitchFamily="34" charset="0"/>
              </a:endParaRPr>
            </a:p>
          </p:txBody>
        </p:sp>
        <p:sp>
          <p:nvSpPr>
            <p:cNvPr id="15" name="Gleichschenkliges Dreieck 14"/>
            <p:cNvSpPr/>
            <p:nvPr/>
          </p:nvSpPr>
          <p:spPr bwMode="gray">
            <a:xfrm rot="10800000">
              <a:off x="545023" y="4583491"/>
              <a:ext cx="543550" cy="266184"/>
            </a:xfrm>
            <a:prstGeom prst="triangle">
              <a:avLst/>
            </a:prstGeom>
            <a:solidFill>
              <a:schemeClr val="bg1"/>
            </a:solidFill>
            <a:ln w="12700">
              <a:noFill/>
              <a:round/>
              <a:headEnd/>
              <a:tailEnd/>
            </a:ln>
          </p:spPr>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algn="ctr"/>
              <a:endParaRPr lang="en-US" sz="1350" dirty="0">
                <a:solidFill>
                  <a:srgbClr val="FFFFFF"/>
                </a:solidFill>
              </a:endParaRPr>
            </a:p>
          </p:txBody>
        </p:sp>
      </p:grpSp>
    </p:spTree>
    <p:extLst>
      <p:ext uri="{BB962C8B-B14F-4D97-AF65-F5344CB8AC3E}">
        <p14:creationId xmlns:p14="http://schemas.microsoft.com/office/powerpoint/2010/main" val="90855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8"/>
          <p:cNvSpPr>
            <a:spLocks noGrp="1"/>
          </p:cNvSpPr>
          <p:nvPr>
            <p:ph type="title"/>
          </p:nvPr>
        </p:nvSpPr>
        <p:spPr/>
        <p:txBody>
          <a:bodyPr/>
          <a:lstStyle/>
          <a:p>
            <a:r>
              <a:rPr lang="en-US" smtClean="0"/>
              <a:t>Practice change</a:t>
            </a:r>
            <a:endParaRPr lang="en-US" dirty="0"/>
          </a:p>
        </p:txBody>
      </p:sp>
      <p:sp>
        <p:nvSpPr>
          <p:cNvPr id="2" name="Inhaltsplatzhalter 1"/>
          <p:cNvSpPr>
            <a:spLocks noGrp="1"/>
          </p:cNvSpPr>
          <p:nvPr>
            <p:ph idx="1"/>
          </p:nvPr>
        </p:nvSpPr>
        <p:spPr>
          <a:xfrm>
            <a:off x="254000" y="904876"/>
            <a:ext cx="7080250" cy="3990974"/>
          </a:xfrm>
        </p:spPr>
        <p:txBody>
          <a:bodyPr>
            <a:normAutofit fontScale="62500" lnSpcReduction="20000"/>
          </a:bodyPr>
          <a:lstStyle/>
          <a:p>
            <a:pPr marL="0" indent="0">
              <a:buNone/>
            </a:pPr>
            <a:r>
              <a:rPr lang="en-AU" b="1" smtClean="0"/>
              <a:t>Consideration of uncertainty and real options analysis</a:t>
            </a:r>
            <a:endParaRPr lang="en-US" b="1" smtClean="0"/>
          </a:p>
          <a:p>
            <a:pPr marL="0" indent="0">
              <a:buNone/>
            </a:pPr>
            <a:endParaRPr lang="en-AU" sz="1600" smtClean="0"/>
          </a:p>
          <a:p>
            <a:pPr marL="0" indent="0">
              <a:buNone/>
            </a:pPr>
            <a:r>
              <a:rPr lang="en-AU" smtClean="0"/>
              <a:t>There is an increased focus on improving the planning and delivery of infrastructure investments, and on using real options analysis to manage related uncertainty. </a:t>
            </a:r>
          </a:p>
          <a:p>
            <a:pPr marL="0" indent="0">
              <a:buNone/>
            </a:pPr>
            <a:endParaRPr lang="en-AU" sz="1600" smtClean="0"/>
          </a:p>
          <a:p>
            <a:pPr marL="0" indent="0">
              <a:buNone/>
            </a:pPr>
            <a:r>
              <a:rPr lang="en-AU" smtClean="0"/>
              <a:t>Uncertainty, its sources and its potential impact on benefit delivery, option selection and solution design is considered in all workshops and where relevant this is recorded in IMS documents.</a:t>
            </a:r>
          </a:p>
          <a:p>
            <a:pPr marL="0" indent="0">
              <a:buNone/>
            </a:pPr>
            <a:endParaRPr lang="en-AU" sz="1600" smtClean="0"/>
          </a:p>
          <a:p>
            <a:pPr marL="0" indent="0">
              <a:buNone/>
            </a:pPr>
            <a:r>
              <a:rPr lang="en-AU" smtClean="0"/>
              <a:t>The role of the IMS is to identify uncertainty and its impacts on an investment and, where those impacts are potentially significant, recommend further investigation, Real options analysis is outside the scope of the IMS.</a:t>
            </a:r>
            <a:endParaRPr lang="en-AU" dirty="0"/>
          </a:p>
        </p:txBody>
      </p:sp>
      <p:grpSp>
        <p:nvGrpSpPr>
          <p:cNvPr id="13" name="Gruppieren 12"/>
          <p:cNvGrpSpPr/>
          <p:nvPr/>
        </p:nvGrpSpPr>
        <p:grpSpPr bwMode="gray">
          <a:xfrm>
            <a:off x="206375" y="5093964"/>
            <a:ext cx="8949600" cy="1314774"/>
            <a:chOff x="-130917" y="4583491"/>
            <a:chExt cx="12496597" cy="2274509"/>
          </a:xfrm>
          <a:solidFill>
            <a:srgbClr val="595959"/>
          </a:solidFill>
        </p:grpSpPr>
        <p:sp>
          <p:nvSpPr>
            <p:cNvPr id="14" name="Rectangle 20"/>
            <p:cNvSpPr>
              <a:spLocks noChangeArrowheads="1"/>
            </p:cNvSpPr>
            <p:nvPr/>
          </p:nvSpPr>
          <p:spPr bwMode="gray">
            <a:xfrm>
              <a:off x="-130917" y="4583491"/>
              <a:ext cx="12496597" cy="2274509"/>
            </a:xfrm>
            <a:prstGeom prst="rect">
              <a:avLst/>
            </a:prstGeom>
            <a:solidFill>
              <a:schemeClr val="accent1">
                <a:lumMod val="75000"/>
              </a:schemeClr>
            </a:solidFill>
            <a:ln>
              <a:noFill/>
            </a:ln>
            <a:extLst/>
          </p:spPr>
          <p:txBody>
            <a:bodyPr vert="horz" wrap="square" lIns="405053" tIns="135018" rIns="405053" bIns="135018" numCol="1" anchor="ctr" anchorCtr="0" compatLnSpc="1">
              <a:prstTxWarp prst="textNoShape">
                <a:avLst/>
              </a:prstTxWarp>
            </a:bodyPr>
            <a:lstStyle/>
            <a:p>
              <a:r>
                <a:rPr lang="en-AU" b="1" dirty="0">
                  <a:solidFill>
                    <a:srgbClr val="FFFFFF"/>
                  </a:solidFill>
                  <a:latin typeface="+mj-lt"/>
                </a:rPr>
                <a:t>DTF </a:t>
              </a:r>
              <a:r>
                <a:rPr lang="en-AU" b="1" dirty="0" smtClean="0">
                  <a:solidFill>
                    <a:srgbClr val="FFFFFF"/>
                  </a:solidFill>
                  <a:latin typeface="+mj-lt"/>
                </a:rPr>
                <a:t>is updating its Investment Lifecycle Guidance to </a:t>
              </a:r>
              <a:r>
                <a:rPr lang="en-AU" b="1" dirty="0">
                  <a:solidFill>
                    <a:srgbClr val="FFFFFF"/>
                  </a:solidFill>
                  <a:latin typeface="+mj-lt"/>
                </a:rPr>
                <a:t>provide advice on incorporating real options analysis when developing business cases and procurement strategies for significant asset related investments</a:t>
              </a:r>
            </a:p>
          </p:txBody>
        </p:sp>
        <p:sp>
          <p:nvSpPr>
            <p:cNvPr id="15" name="Gleichschenkliges Dreieck 14"/>
            <p:cNvSpPr/>
            <p:nvPr/>
          </p:nvSpPr>
          <p:spPr bwMode="gray">
            <a:xfrm rot="10800000">
              <a:off x="545023" y="4583491"/>
              <a:ext cx="543550" cy="266184"/>
            </a:xfrm>
            <a:prstGeom prst="triangle">
              <a:avLst/>
            </a:prstGeom>
            <a:solidFill>
              <a:schemeClr val="bg1"/>
            </a:solidFill>
            <a:ln w="12700">
              <a:noFill/>
              <a:round/>
              <a:headEnd/>
              <a:tailEnd/>
            </a:ln>
          </p:spPr>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algn="ctr"/>
              <a:endParaRPr lang="en-US" sz="1350" dirty="0">
                <a:solidFill>
                  <a:srgbClr val="FFFFFF"/>
                </a:solidFill>
              </a:endParaRPr>
            </a:p>
          </p:txBody>
        </p:sp>
      </p:grpSp>
    </p:spTree>
    <p:extLst>
      <p:ext uri="{BB962C8B-B14F-4D97-AF65-F5344CB8AC3E}">
        <p14:creationId xmlns:p14="http://schemas.microsoft.com/office/powerpoint/2010/main" val="225405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Risk and uncertainty</a:t>
            </a:r>
            <a:endParaRPr lang="en-US" dirty="0"/>
          </a:p>
        </p:txBody>
      </p:sp>
      <p:sp>
        <p:nvSpPr>
          <p:cNvPr id="3" name="Content Placeholder 2"/>
          <p:cNvSpPr>
            <a:spLocks noGrp="1"/>
          </p:cNvSpPr>
          <p:nvPr>
            <p:ph idx="1"/>
          </p:nvPr>
        </p:nvSpPr>
        <p:spPr>
          <a:xfrm>
            <a:off x="457199" y="1257301"/>
            <a:ext cx="8353425" cy="5267324"/>
          </a:xfrm>
        </p:spPr>
        <p:txBody>
          <a:bodyPr>
            <a:normAutofit fontScale="55000" lnSpcReduction="20000"/>
          </a:bodyPr>
          <a:lstStyle/>
          <a:p>
            <a:pPr marL="0" indent="0">
              <a:lnSpc>
                <a:spcPct val="125000"/>
              </a:lnSpc>
              <a:buNone/>
            </a:pPr>
            <a:r>
              <a:rPr lang="en-AU" b="1" smtClean="0"/>
              <a:t>Risk</a:t>
            </a:r>
            <a:r>
              <a:rPr lang="en-AU" smtClean="0"/>
              <a:t> is a variance (either positive or negative) from an expected outcome. </a:t>
            </a:r>
            <a:endParaRPr lang="en-US" smtClean="0"/>
          </a:p>
          <a:p>
            <a:pPr lvl="0">
              <a:lnSpc>
                <a:spcPct val="125000"/>
              </a:lnSpc>
            </a:pPr>
            <a:r>
              <a:rPr lang="en-AU" smtClean="0"/>
              <a:t>Risks usually apply to the </a:t>
            </a:r>
            <a:r>
              <a:rPr lang="en-AU" b="1" smtClean="0"/>
              <a:t>delivery</a:t>
            </a:r>
            <a:r>
              <a:rPr lang="en-AU" smtClean="0"/>
              <a:t> of a project. </a:t>
            </a:r>
            <a:endParaRPr lang="en-US" smtClean="0"/>
          </a:p>
          <a:p>
            <a:pPr lvl="0">
              <a:lnSpc>
                <a:spcPct val="125000"/>
              </a:lnSpc>
            </a:pPr>
            <a:r>
              <a:rPr lang="en-AU" smtClean="0"/>
              <a:t>They are inside the project team’s control to minimise and mitigate to achieve the defined scope and expected benefits. </a:t>
            </a:r>
            <a:endParaRPr lang="en-US" smtClean="0"/>
          </a:p>
          <a:p>
            <a:pPr>
              <a:lnSpc>
                <a:spcPct val="125000"/>
              </a:lnSpc>
            </a:pPr>
            <a:r>
              <a:rPr lang="en-AU" smtClean="0"/>
              <a:t>The Response Definition and Solution Definition workshops identify the key risks related to achieving an investment’s benefits, for further analysis in the business case.</a:t>
            </a:r>
          </a:p>
          <a:p>
            <a:pPr>
              <a:lnSpc>
                <a:spcPct val="125000"/>
              </a:lnSpc>
            </a:pPr>
            <a:endParaRPr lang="en-US" smtClean="0"/>
          </a:p>
          <a:p>
            <a:pPr marL="0" indent="0">
              <a:lnSpc>
                <a:spcPct val="125000"/>
              </a:lnSpc>
              <a:buNone/>
            </a:pPr>
            <a:r>
              <a:rPr lang="en-AU" b="1" smtClean="0"/>
              <a:t>Uncertainty</a:t>
            </a:r>
            <a:r>
              <a:rPr lang="en-AU" smtClean="0"/>
              <a:t> is an event or change in conditions. </a:t>
            </a:r>
            <a:endParaRPr lang="en-US" smtClean="0"/>
          </a:p>
          <a:p>
            <a:pPr lvl="0">
              <a:lnSpc>
                <a:spcPct val="125000"/>
              </a:lnSpc>
            </a:pPr>
            <a:r>
              <a:rPr lang="en-AU" smtClean="0"/>
              <a:t>Uncertainties usually relate to the </a:t>
            </a:r>
            <a:r>
              <a:rPr lang="en-AU" b="1" smtClean="0"/>
              <a:t>problem or investment need</a:t>
            </a:r>
            <a:r>
              <a:rPr lang="en-AU" smtClean="0"/>
              <a:t>.</a:t>
            </a:r>
            <a:endParaRPr lang="en-US" smtClean="0"/>
          </a:p>
          <a:p>
            <a:pPr lvl="0">
              <a:lnSpc>
                <a:spcPct val="125000"/>
              </a:lnSpc>
            </a:pPr>
            <a:r>
              <a:rPr lang="en-AU" smtClean="0"/>
              <a:t>They are usually external factors outside the project team’s control. </a:t>
            </a:r>
            <a:endParaRPr lang="en-US" smtClean="0"/>
          </a:p>
          <a:p>
            <a:pPr lvl="0">
              <a:lnSpc>
                <a:spcPct val="125000"/>
              </a:lnSpc>
            </a:pPr>
            <a:r>
              <a:rPr lang="en-AU" smtClean="0"/>
              <a:t>They can result in a different future state to that anticipated or assumed in the business, and can impact the need for an investment and can require a change in response.</a:t>
            </a:r>
            <a:endParaRPr lang="en-US" smtClean="0"/>
          </a:p>
          <a:p>
            <a:pPr>
              <a:lnSpc>
                <a:spcPct val="125000"/>
              </a:lnSpc>
            </a:pPr>
            <a:r>
              <a:rPr lang="en-AU" smtClean="0"/>
              <a:t>These events include technological developments, major shifts in markets and economic conditions, the behaviour of other organisations, demographic and societal structures, or the natural environment. If such events occur they can have both positive and negative impacts on benefit delivery.</a:t>
            </a:r>
          </a:p>
          <a:p>
            <a:endParaRPr lang="en-US" dirty="0"/>
          </a:p>
        </p:txBody>
      </p:sp>
    </p:spTree>
    <p:extLst>
      <p:ext uri="{BB962C8B-B14F-4D97-AF65-F5344CB8AC3E}">
        <p14:creationId xmlns:p14="http://schemas.microsoft.com/office/powerpoint/2010/main" val="21005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Real options analysis</a:t>
            </a:r>
            <a:endParaRPr lang="en-US" dirty="0"/>
          </a:p>
        </p:txBody>
      </p:sp>
      <p:sp>
        <p:nvSpPr>
          <p:cNvPr id="3" name="Content Placeholder 2"/>
          <p:cNvSpPr>
            <a:spLocks noGrp="1"/>
          </p:cNvSpPr>
          <p:nvPr>
            <p:ph idx="1"/>
          </p:nvPr>
        </p:nvSpPr>
        <p:spPr/>
        <p:txBody>
          <a:bodyPr>
            <a:normAutofit/>
          </a:bodyPr>
          <a:lstStyle/>
          <a:p>
            <a:r>
              <a:rPr lang="en-AU" sz="2400" smtClean="0"/>
              <a:t>Real options analysis is an investment evaluation and decision-making framework which introduces more flexibility to the management of infrastructure projects that are </a:t>
            </a:r>
            <a:r>
              <a:rPr lang="en-AU" sz="2400" b="1" smtClean="0"/>
              <a:t>significantly affected by uncertainty</a:t>
            </a:r>
            <a:r>
              <a:rPr lang="en-AU" sz="2400" smtClean="0"/>
              <a:t>. </a:t>
            </a:r>
          </a:p>
          <a:p>
            <a:r>
              <a:rPr lang="en-AU" sz="2400" smtClean="0"/>
              <a:t>It assists Government make investments that are more adaptable over time and better able to meet the community’s evolving needs</a:t>
            </a:r>
          </a:p>
          <a:p>
            <a:r>
              <a:rPr lang="en-AU" sz="2400" smtClean="0"/>
              <a:t>May be recommended when primarily asset investments are </a:t>
            </a:r>
            <a:r>
              <a:rPr lang="en-AU" sz="2400" b="1" smtClean="0"/>
              <a:t>significant, high cost and complexity and have a medium–long lifecycle</a:t>
            </a:r>
          </a:p>
          <a:p>
            <a:endParaRPr lang="en-AU" sz="2400" smtClean="0"/>
          </a:p>
          <a:p>
            <a:endParaRPr lang="en-AU" sz="2400" smtClean="0"/>
          </a:p>
          <a:p>
            <a:endParaRPr lang="en-US" sz="2400" smtClean="0"/>
          </a:p>
          <a:p>
            <a:endParaRPr lang="en-US" sz="2400" dirty="0"/>
          </a:p>
        </p:txBody>
      </p:sp>
    </p:spTree>
    <p:extLst>
      <p:ext uri="{BB962C8B-B14F-4D97-AF65-F5344CB8AC3E}">
        <p14:creationId xmlns:p14="http://schemas.microsoft.com/office/powerpoint/2010/main" val="179601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Practice change</a:t>
            </a:r>
            <a:endParaRPr lang="en-US" dirty="0"/>
          </a:p>
        </p:txBody>
      </p:sp>
      <p:sp>
        <p:nvSpPr>
          <p:cNvPr id="3" name="Content Placeholder 2"/>
          <p:cNvSpPr>
            <a:spLocks noGrp="1"/>
          </p:cNvSpPr>
          <p:nvPr>
            <p:ph idx="1"/>
          </p:nvPr>
        </p:nvSpPr>
        <p:spPr>
          <a:xfrm>
            <a:off x="457200" y="1257300"/>
            <a:ext cx="8229600" cy="5324475"/>
          </a:xfrm>
        </p:spPr>
        <p:txBody>
          <a:bodyPr>
            <a:normAutofit fontScale="47500" lnSpcReduction="20000"/>
          </a:bodyPr>
          <a:lstStyle/>
          <a:p>
            <a:pPr marL="0" indent="0">
              <a:lnSpc>
                <a:spcPct val="125000"/>
              </a:lnSpc>
              <a:spcAft>
                <a:spcPts val="600"/>
              </a:spcAft>
              <a:buNone/>
            </a:pPr>
            <a:r>
              <a:rPr lang="en-AU" smtClean="0"/>
              <a:t>DTF requires participants to consider uncertainty during each IMS workshop. Participants should consider how their investment may be impacted by uncertainty, and how the preferred response might change if assumptions don’t hold or future conditions do not unfold as expected. </a:t>
            </a:r>
          </a:p>
          <a:p>
            <a:pPr marL="0" lvl="0" indent="0">
              <a:lnSpc>
                <a:spcPct val="125000"/>
              </a:lnSpc>
              <a:spcAft>
                <a:spcPts val="600"/>
              </a:spcAft>
              <a:buNone/>
            </a:pPr>
            <a:r>
              <a:rPr lang="en-AU" b="1" smtClean="0"/>
              <a:t>Requirement 1</a:t>
            </a:r>
            <a:r>
              <a:rPr lang="en-AU" smtClean="0"/>
              <a:t>: If uncertainty is identified during any workshop, this should be captured within the workshop outputs, and must be considered, tested and addressed in the business case (if the proposal proceeds to that stage).</a:t>
            </a:r>
          </a:p>
          <a:p>
            <a:pPr marL="0" lvl="0" indent="0">
              <a:lnSpc>
                <a:spcPct val="125000"/>
              </a:lnSpc>
              <a:spcAft>
                <a:spcPts val="600"/>
              </a:spcAft>
              <a:buNone/>
            </a:pPr>
            <a:r>
              <a:rPr lang="en-AU" b="1" smtClean="0"/>
              <a:t>Requirement 2</a:t>
            </a:r>
            <a:r>
              <a:rPr lang="en-AU" smtClean="0"/>
              <a:t>: If the uncertainty identified is significant, and the proposal is asset-related, DTF expects departments to undertake real options analysis to inform business case development.</a:t>
            </a:r>
          </a:p>
          <a:p>
            <a:pPr marL="0" indent="0">
              <a:lnSpc>
                <a:spcPct val="125000"/>
              </a:lnSpc>
              <a:spcAft>
                <a:spcPts val="600"/>
              </a:spcAft>
              <a:buNone/>
            </a:pPr>
            <a:r>
              <a:rPr lang="en-AU" smtClean="0"/>
              <a:t>If participants do not identify significant uncertainty during the four IMS workshops, and real options analysis is not considered warranted, the group must undertake a feedback loop at the end of the fourth workshop.</a:t>
            </a:r>
          </a:p>
          <a:p>
            <a:pPr marL="0" lvl="0" indent="0">
              <a:lnSpc>
                <a:spcPct val="125000"/>
              </a:lnSpc>
              <a:spcAft>
                <a:spcPts val="600"/>
              </a:spcAft>
              <a:buNone/>
            </a:pPr>
            <a:r>
              <a:rPr lang="en-AU" b="1" smtClean="0"/>
              <a:t>Requirement 3</a:t>
            </a:r>
            <a:r>
              <a:rPr lang="en-AU" smtClean="0"/>
              <a:t>: At the end of the Solution Definition workshop, review the decision-maker’s Checklist and test:</a:t>
            </a:r>
            <a:endParaRPr lang="en-US" smtClean="0"/>
          </a:p>
          <a:p>
            <a:r>
              <a:rPr lang="en-AU" smtClean="0"/>
              <a:t>Has the investment need been correctly defined – are we considering the right problem?</a:t>
            </a:r>
            <a:endParaRPr lang="en-US" smtClean="0"/>
          </a:p>
          <a:p>
            <a:r>
              <a:rPr lang="en-AU" smtClean="0"/>
              <a:t>Under what conditions would the preferred solution be a sub-optimal response?</a:t>
            </a:r>
            <a:endParaRPr lang="en-US" smtClean="0"/>
          </a:p>
          <a:p>
            <a:r>
              <a:rPr lang="en-AU" smtClean="0"/>
              <a:t>Under what conditions would an alternative investment strategy be preferred?</a:t>
            </a:r>
            <a:endParaRPr lang="en-US" smtClean="0"/>
          </a:p>
          <a:p>
            <a:r>
              <a:rPr lang="en-AU" smtClean="0"/>
              <a:t>Under what conditions would we regret this investment? </a:t>
            </a:r>
            <a:endParaRPr lang="en-US" smtClean="0"/>
          </a:p>
          <a:p>
            <a:pPr lvl="0"/>
            <a:endParaRPr lang="en-US" smtClean="0"/>
          </a:p>
          <a:p>
            <a:endParaRPr lang="en-US" smtClean="0"/>
          </a:p>
          <a:p>
            <a:endParaRPr lang="en-US" dirty="0"/>
          </a:p>
        </p:txBody>
      </p:sp>
    </p:spTree>
    <p:extLst>
      <p:ext uri="{BB962C8B-B14F-4D97-AF65-F5344CB8AC3E}">
        <p14:creationId xmlns:p14="http://schemas.microsoft.com/office/powerpoint/2010/main" val="350438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Timing of real options analysis</a:t>
            </a:r>
            <a:endParaRPr lang="en-US" dirty="0"/>
          </a:p>
        </p:txBody>
      </p:sp>
      <p:sp>
        <p:nvSpPr>
          <p:cNvPr id="3" name="Content Placeholder 2"/>
          <p:cNvSpPr>
            <a:spLocks noGrp="1"/>
          </p:cNvSpPr>
          <p:nvPr>
            <p:ph idx="1"/>
          </p:nvPr>
        </p:nvSpPr>
        <p:spPr>
          <a:xfrm>
            <a:off x="447675" y="1095374"/>
            <a:ext cx="8229600" cy="5495925"/>
          </a:xfrm>
        </p:spPr>
        <p:txBody>
          <a:bodyPr>
            <a:normAutofit fontScale="55000" lnSpcReduction="20000"/>
          </a:bodyPr>
          <a:lstStyle/>
          <a:p>
            <a:endParaRPr lang="en-US" smtClean="0"/>
          </a:p>
          <a:p>
            <a:pPr>
              <a:lnSpc>
                <a:spcPct val="125000"/>
              </a:lnSpc>
            </a:pPr>
            <a:r>
              <a:rPr lang="en-AU" smtClean="0"/>
              <a:t>Real options analysis should be undertaken as early in the investment lifecycle as possible, either prior to of as part of the full business case. </a:t>
            </a:r>
            <a:endParaRPr lang="en-US" smtClean="0"/>
          </a:p>
          <a:p>
            <a:pPr>
              <a:lnSpc>
                <a:spcPct val="125000"/>
              </a:lnSpc>
            </a:pPr>
            <a:r>
              <a:rPr lang="en-AU" smtClean="0"/>
              <a:t>In some instances the first workshop may identify that the investment need is subject to uncertainty to such an extent that real options analysis could help define the problem and benefits. In other instances, there could be value in going through the first three workshops, and using the outputs to inform real options analysis. </a:t>
            </a:r>
            <a:endParaRPr lang="en-US" smtClean="0"/>
          </a:p>
          <a:p>
            <a:pPr>
              <a:lnSpc>
                <a:spcPct val="125000"/>
              </a:lnSpc>
            </a:pPr>
            <a:r>
              <a:rPr lang="en-AU" smtClean="0"/>
              <a:t>Real options analysis of an investment should document:</a:t>
            </a:r>
            <a:endParaRPr lang="en-US" smtClean="0"/>
          </a:p>
          <a:p>
            <a:pPr lvl="1">
              <a:lnSpc>
                <a:spcPct val="125000"/>
              </a:lnSpc>
            </a:pPr>
            <a:r>
              <a:rPr lang="en-AU" smtClean="0"/>
              <a:t>The investment need, including how demand might change in response to an event or altered conditions</a:t>
            </a:r>
            <a:endParaRPr lang="en-US" smtClean="0"/>
          </a:p>
          <a:p>
            <a:pPr lvl="1">
              <a:lnSpc>
                <a:spcPct val="125000"/>
              </a:lnSpc>
            </a:pPr>
            <a:r>
              <a:rPr lang="en-AU" smtClean="0"/>
              <a:t>The expected benefits, and how these might change given different future states</a:t>
            </a:r>
            <a:endParaRPr lang="en-US" smtClean="0"/>
          </a:p>
          <a:p>
            <a:pPr lvl="1">
              <a:lnSpc>
                <a:spcPct val="125000"/>
              </a:lnSpc>
            </a:pPr>
            <a:r>
              <a:rPr lang="en-AU" smtClean="0"/>
              <a:t>Response options, and including responses to alternative investment trajectories and future states</a:t>
            </a:r>
          </a:p>
          <a:p>
            <a:pPr lvl="1">
              <a:lnSpc>
                <a:spcPct val="125000"/>
              </a:lnSpc>
            </a:pPr>
            <a:r>
              <a:rPr lang="en-AU" smtClean="0"/>
              <a:t>The preferred solution(s), including assessing under what conditions this solution would be sub-optimal, an alternative approach would be preferred, and/or the investment would be regretted.</a:t>
            </a:r>
            <a:endParaRPr lang="en-US" smtClean="0"/>
          </a:p>
          <a:p>
            <a:pPr lvl="1">
              <a:lnSpc>
                <a:spcPct val="125000"/>
              </a:lnSpc>
            </a:pPr>
            <a:r>
              <a:rPr lang="en-AU" smtClean="0"/>
              <a:t>Where real options analysis is undertaken, this should be used to inform the business case and would supersede the IMS outputs (or the IMS outputs should be updated).</a:t>
            </a:r>
            <a:endParaRPr lang="en-US" smtClean="0"/>
          </a:p>
        </p:txBody>
      </p:sp>
    </p:spTree>
    <p:extLst>
      <p:ext uri="{BB962C8B-B14F-4D97-AF65-F5344CB8AC3E}">
        <p14:creationId xmlns:p14="http://schemas.microsoft.com/office/powerpoint/2010/main" val="37152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a:xfrm>
            <a:off x="752475" y="1238252"/>
            <a:ext cx="3023667" cy="4525433"/>
          </a:xfrm>
        </p:spPr>
        <p:txBody>
          <a:bodyPr/>
          <a:lstStyle/>
          <a:p>
            <a:pPr marL="0" indent="0">
              <a:buNone/>
            </a:pPr>
            <a:r>
              <a:rPr lang="en-AU"/>
              <a:t>16 Questions Investment </a:t>
            </a:r>
            <a:r>
              <a:rPr lang="en-AU" smtClean="0"/>
              <a:t/>
            </a:r>
            <a:br>
              <a:rPr lang="en-AU" smtClean="0"/>
            </a:br>
            <a:r>
              <a:rPr lang="en-AU" smtClean="0"/>
              <a:t>decision-makers</a:t>
            </a:r>
            <a:r>
              <a:rPr lang="en-AU"/>
              <a:t>’ checklist</a:t>
            </a:r>
            <a:endParaRPr lang="en-US" sz="2800"/>
          </a:p>
          <a:p>
            <a:endParaRPr lang="en-AU"/>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b="-19"/>
          <a:stretch/>
        </p:blipFill>
        <p:spPr bwMode="auto">
          <a:xfrm>
            <a:off x="4581525" y="808073"/>
            <a:ext cx="4371089" cy="59658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65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Considering uncertainty in IMS workshops</a:t>
            </a:r>
            <a:endParaRPr lang="en-US" dirty="0"/>
          </a:p>
        </p:txBody>
      </p:sp>
      <p:sp>
        <p:nvSpPr>
          <p:cNvPr id="3" name="Content Placeholder 2"/>
          <p:cNvSpPr>
            <a:spLocks noGrp="1"/>
          </p:cNvSpPr>
          <p:nvPr>
            <p:ph sz="half" idx="1"/>
          </p:nvPr>
        </p:nvSpPr>
        <p:spPr>
          <a:xfrm>
            <a:off x="457200" y="1190626"/>
            <a:ext cx="4038600" cy="4935010"/>
          </a:xfrm>
        </p:spPr>
        <p:txBody>
          <a:bodyPr>
            <a:noAutofit/>
          </a:bodyPr>
          <a:lstStyle/>
          <a:p>
            <a:pPr marL="0" indent="0">
              <a:buNone/>
            </a:pPr>
            <a:r>
              <a:rPr lang="en-AU" sz="1600" b="1" smtClean="0"/>
              <a:t>Problem definition</a:t>
            </a:r>
          </a:p>
          <a:p>
            <a:r>
              <a:rPr lang="en-AU" sz="1400" smtClean="0"/>
              <a:t>Consider the organisation’s operating environment and the expected future state where this problem exists.</a:t>
            </a:r>
          </a:p>
          <a:p>
            <a:r>
              <a:rPr lang="en-AU" sz="1400" smtClean="0"/>
              <a:t>Where participants identify significant uncertainty about how the future may turn out, you should consider and record its potential impacts on investment success. </a:t>
            </a:r>
          </a:p>
          <a:p>
            <a:r>
              <a:rPr lang="en-AU" sz="1400" smtClean="0"/>
              <a:t>This will typically be captured in the cause and effect analysis diagrams from the whiteboard.</a:t>
            </a:r>
          </a:p>
          <a:p>
            <a:pPr marL="0" indent="0">
              <a:buNone/>
            </a:pPr>
            <a:r>
              <a:rPr lang="en-AU" sz="1600" b="1" smtClean="0"/>
              <a:t>Benefit definition</a:t>
            </a:r>
          </a:p>
          <a:p>
            <a:r>
              <a:rPr lang="en-AU" sz="1400" smtClean="0"/>
              <a:t>Consider whether the realisation of any of the proposed benefits may be materially affected by uncertainty. </a:t>
            </a:r>
          </a:p>
          <a:p>
            <a:r>
              <a:rPr lang="en-AU" sz="1400" smtClean="0"/>
              <a:t>Where participants identify significant uncertainty about how the future may turn out, you should consider and record its potential impacts on investment success.</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4" r="1559" b="6189"/>
          <a:stretch/>
        </p:blipFill>
        <p:spPr bwMode="auto">
          <a:xfrm>
            <a:off x="4555405" y="1610064"/>
            <a:ext cx="4462104" cy="231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55405" y="4137545"/>
            <a:ext cx="4368787" cy="1948226"/>
          </a:xfrm>
          <a:prstGeom prst="rect">
            <a:avLst/>
          </a:prstGeom>
          <a:ln w="19050">
            <a:solidFill>
              <a:schemeClr val="accent4"/>
            </a:solidFill>
          </a:ln>
        </p:spPr>
        <p:txBody>
          <a:bodyPr wrap="square">
            <a:spAutoFit/>
          </a:bodyPr>
          <a:lstStyle/>
          <a:p>
            <a:pPr>
              <a:lnSpc>
                <a:spcPct val="110000"/>
              </a:lnSpc>
              <a:spcAft>
                <a:spcPts val="600"/>
              </a:spcAft>
            </a:pPr>
            <a:r>
              <a:rPr lang="en-AU" sz="800" b="1">
                <a:solidFill>
                  <a:schemeClr val="accent1"/>
                </a:solidFill>
              </a:rPr>
              <a:t>Uncertainty</a:t>
            </a:r>
            <a:endParaRPr lang="en-AU" sz="800">
              <a:solidFill>
                <a:schemeClr val="accent1"/>
              </a:solidFill>
            </a:endParaRPr>
          </a:p>
          <a:p>
            <a:pPr>
              <a:lnSpc>
                <a:spcPct val="110000"/>
              </a:lnSpc>
              <a:spcAft>
                <a:spcPts val="600"/>
              </a:spcAft>
            </a:pPr>
            <a:r>
              <a:rPr lang="en-AU" sz="800"/>
              <a:t>Unforeseen changes in economic conditions (whether favourable or adverse) have the greatest potential to affect the nature and timing of benefit delivery, and the achievement of targets. Most critical are the rate of growth of local emerging industries, and levels of overseas demand for agricultural commodities. A real options workshop will be undertaken as part of business case development to ensure that the investment is sufficiently flexible to respond to such changes.</a:t>
            </a:r>
          </a:p>
          <a:p>
            <a:pPr>
              <a:lnSpc>
                <a:spcPct val="110000"/>
              </a:lnSpc>
              <a:spcAft>
                <a:spcPts val="600"/>
              </a:spcAft>
            </a:pPr>
            <a:r>
              <a:rPr lang="en-AU" sz="800" b="1">
                <a:solidFill>
                  <a:schemeClr val="accent1"/>
                </a:solidFill>
              </a:rPr>
              <a:t>Interdependencies</a:t>
            </a:r>
            <a:endParaRPr lang="en-AU" sz="800">
              <a:solidFill>
                <a:schemeClr val="accent1"/>
              </a:solidFill>
            </a:endParaRPr>
          </a:p>
          <a:p>
            <a:pPr>
              <a:lnSpc>
                <a:spcPct val="110000"/>
              </a:lnSpc>
              <a:spcAft>
                <a:spcPts val="600"/>
              </a:spcAft>
            </a:pPr>
            <a:r>
              <a:rPr lang="en-AU" sz="800"/>
              <a:t>Benefit delivery assumes no material changes in State and Federal policies in respect of economic development and regional transport infrastructure. This Benefit Map also assumes that overall project delivery is on time (commencing 7/2018) and within budget, and that there is no material changes to scope.</a:t>
            </a:r>
          </a:p>
        </p:txBody>
      </p:sp>
    </p:spTree>
    <p:extLst>
      <p:ext uri="{BB962C8B-B14F-4D97-AF65-F5344CB8AC3E}">
        <p14:creationId xmlns:p14="http://schemas.microsoft.com/office/powerpoint/2010/main" val="27121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Considering uncertainty in IMS workshops</a:t>
            </a:r>
            <a:endParaRPr lang="en-AU"/>
          </a:p>
        </p:txBody>
      </p:sp>
      <p:sp>
        <p:nvSpPr>
          <p:cNvPr id="3" name="Content Placeholder 2"/>
          <p:cNvSpPr>
            <a:spLocks noGrp="1"/>
          </p:cNvSpPr>
          <p:nvPr>
            <p:ph sz="half" idx="1"/>
          </p:nvPr>
        </p:nvSpPr>
        <p:spPr>
          <a:xfrm>
            <a:off x="457200" y="1181101"/>
            <a:ext cx="4237892" cy="4877860"/>
          </a:xfrm>
        </p:spPr>
        <p:txBody>
          <a:bodyPr>
            <a:noAutofit/>
          </a:bodyPr>
          <a:lstStyle/>
          <a:p>
            <a:pPr marL="0" indent="0">
              <a:buNone/>
            </a:pPr>
            <a:r>
              <a:rPr lang="en-AU" sz="1600" b="1" dirty="0"/>
              <a:t>Response definition</a:t>
            </a:r>
          </a:p>
          <a:p>
            <a:r>
              <a:rPr lang="en-AU" sz="1400" dirty="0"/>
              <a:t>A deliberate assessment of how effectively </a:t>
            </a:r>
            <a:r>
              <a:rPr lang="en-AU" sz="1400" b="1" dirty="0"/>
              <a:t>each response option </a:t>
            </a:r>
            <a:r>
              <a:rPr lang="en-AU" sz="1400" dirty="0"/>
              <a:t>deals with </a:t>
            </a:r>
            <a:r>
              <a:rPr lang="en-AU" sz="1400" b="1" dirty="0"/>
              <a:t>uncertainty i</a:t>
            </a:r>
            <a:r>
              <a:rPr lang="en-AU" sz="1400" dirty="0"/>
              <a:t>s an important element of this workshop. </a:t>
            </a:r>
          </a:p>
          <a:p>
            <a:r>
              <a:rPr lang="en-AU" sz="1400" dirty="0"/>
              <a:t>Consider what circumstances would lead to the preferred response being ineffective or inappropriate, and where a different response would be preferable. </a:t>
            </a:r>
          </a:p>
          <a:p>
            <a:pPr marL="0" indent="0">
              <a:buNone/>
            </a:pPr>
            <a:endParaRPr lang="en-AU" sz="900" smtClean="0"/>
          </a:p>
          <a:p>
            <a:pPr marL="0" indent="0">
              <a:buNone/>
            </a:pPr>
            <a:r>
              <a:rPr lang="en-AU" sz="1600" b="1"/>
              <a:t>Solution definition</a:t>
            </a:r>
          </a:p>
          <a:p>
            <a:pPr>
              <a:buSzPct val="100000"/>
            </a:pPr>
            <a:r>
              <a:rPr lang="en-AU" sz="1400"/>
              <a:t>A deliberate assessment of how effectively the </a:t>
            </a:r>
            <a:r>
              <a:rPr lang="en-AU" sz="1400" b="1"/>
              <a:t>solution </a:t>
            </a:r>
            <a:r>
              <a:rPr lang="en-AU" sz="1400"/>
              <a:t>deals with </a:t>
            </a:r>
            <a:r>
              <a:rPr lang="en-AU" sz="1400" b="1"/>
              <a:t>uncertainty</a:t>
            </a:r>
            <a:r>
              <a:rPr lang="en-AU" sz="1400"/>
              <a:t> is an important element of this workshop. </a:t>
            </a:r>
          </a:p>
          <a:p>
            <a:pPr>
              <a:buSzPct val="100000"/>
            </a:pPr>
            <a:r>
              <a:rPr lang="en-AU" sz="1400"/>
              <a:t>Consider the operating environment and supply markets and what circumstances would lead to the recommended solution being ineffective or inappropriate, and where a different response would be preferable.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1557" y="5214917"/>
            <a:ext cx="3351581" cy="146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517"/>
          <a:stretch/>
        </p:blipFill>
        <p:spPr bwMode="auto">
          <a:xfrm>
            <a:off x="5331557" y="818902"/>
            <a:ext cx="3351581" cy="43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6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8"/>
          <p:cNvSpPr>
            <a:spLocks noGrp="1"/>
          </p:cNvSpPr>
          <p:nvPr>
            <p:ph type="title"/>
          </p:nvPr>
        </p:nvSpPr>
        <p:spPr>
          <a:prstGeom prst="rect">
            <a:avLst/>
          </a:prstGeom>
        </p:spPr>
        <p:txBody>
          <a:bodyPr>
            <a:noAutofit/>
          </a:bodyPr>
          <a:lstStyle/>
          <a:p>
            <a:r>
              <a:rPr lang="en-US" smtClean="0"/>
              <a:t>Problem definition workshop</a:t>
            </a:r>
            <a:endParaRPr lang="en-US" dirty="0"/>
          </a:p>
        </p:txBody>
      </p:sp>
      <p:sp>
        <p:nvSpPr>
          <p:cNvPr id="5" name="Content Placeholder 4"/>
          <p:cNvSpPr>
            <a:spLocks noGrp="1"/>
          </p:cNvSpPr>
          <p:nvPr>
            <p:ph idx="1"/>
          </p:nvPr>
        </p:nvSpPr>
        <p:spPr>
          <a:xfrm>
            <a:off x="390525" y="895353"/>
            <a:ext cx="6877050" cy="3971922"/>
          </a:xfrm>
        </p:spPr>
        <p:txBody>
          <a:bodyPr>
            <a:normAutofit/>
          </a:bodyPr>
          <a:lstStyle/>
          <a:p>
            <a:pPr marL="0" indent="0">
              <a:lnSpc>
                <a:spcPct val="105000"/>
              </a:lnSpc>
              <a:buNone/>
            </a:pPr>
            <a:r>
              <a:rPr lang="en-AU" sz="1800" b="1" smtClean="0"/>
              <a:t>Problem identification</a:t>
            </a:r>
          </a:p>
          <a:p>
            <a:pPr marL="0" indent="0">
              <a:lnSpc>
                <a:spcPct val="105000"/>
              </a:lnSpc>
              <a:buNone/>
            </a:pPr>
            <a:r>
              <a:rPr lang="en-AU" sz="1800" smtClean="0"/>
              <a:t>More </a:t>
            </a:r>
            <a:r>
              <a:rPr lang="en-AU" sz="1800"/>
              <a:t>robust and evidence based identification and substantiation of the </a:t>
            </a:r>
            <a:r>
              <a:rPr lang="en-AU" sz="1800" smtClean="0"/>
              <a:t>problem is </a:t>
            </a:r>
            <a:r>
              <a:rPr lang="en-AU" sz="1800"/>
              <a:t>required.</a:t>
            </a:r>
          </a:p>
          <a:p>
            <a:pPr marL="0" indent="0">
              <a:lnSpc>
                <a:spcPct val="105000"/>
              </a:lnSpc>
              <a:buNone/>
            </a:pPr>
            <a:r>
              <a:rPr lang="en-AU" sz="1800"/>
              <a:t>Cause or what’s broken must be understood and supported by evidence and contributors to that breakage more fully unpacked and documented</a:t>
            </a:r>
          </a:p>
          <a:p>
            <a:pPr marL="0" indent="0">
              <a:lnSpc>
                <a:spcPct val="105000"/>
              </a:lnSpc>
              <a:buNone/>
            </a:pPr>
            <a:r>
              <a:rPr lang="en-AU" sz="1800"/>
              <a:t>Effect must be evidence based and give insight into the measurable difference that doing something about the effect will make</a:t>
            </a:r>
          </a:p>
          <a:p>
            <a:pPr marL="0" indent="0">
              <a:lnSpc>
                <a:spcPct val="105000"/>
              </a:lnSpc>
              <a:buNone/>
            </a:pPr>
            <a:r>
              <a:rPr lang="en-AU" sz="1800"/>
              <a:t>The relationship between </a:t>
            </a:r>
            <a:r>
              <a:rPr lang="en-AU" sz="1800" smtClean="0"/>
              <a:t>cause and effect must </a:t>
            </a:r>
            <a:r>
              <a:rPr lang="en-AU" sz="1800"/>
              <a:t>be substantiated</a:t>
            </a:r>
          </a:p>
          <a:p>
            <a:pPr marL="0" indent="0">
              <a:lnSpc>
                <a:spcPct val="105000"/>
              </a:lnSpc>
              <a:buNone/>
            </a:pPr>
            <a:r>
              <a:rPr lang="en-AU" sz="1800"/>
              <a:t>The output of the whiteboard discussion should be captured and </a:t>
            </a:r>
            <a:r>
              <a:rPr lang="en-AU" sz="1800" smtClean="0"/>
              <a:t>circulated</a:t>
            </a:r>
            <a:endParaRPr lang="en-US" sz="1800"/>
          </a:p>
        </p:txBody>
      </p:sp>
      <p:grpSp>
        <p:nvGrpSpPr>
          <p:cNvPr id="13" name="Gruppieren 12"/>
          <p:cNvGrpSpPr/>
          <p:nvPr/>
        </p:nvGrpSpPr>
        <p:grpSpPr bwMode="gray">
          <a:xfrm>
            <a:off x="218536" y="5090275"/>
            <a:ext cx="8949600" cy="1314000"/>
            <a:chOff x="-47394" y="4583491"/>
            <a:chExt cx="12251393" cy="2274509"/>
          </a:xfrm>
          <a:solidFill>
            <a:srgbClr val="595959"/>
          </a:solidFill>
        </p:grpSpPr>
        <p:sp>
          <p:nvSpPr>
            <p:cNvPr id="14" name="Rectangle 20"/>
            <p:cNvSpPr>
              <a:spLocks noChangeArrowheads="1"/>
            </p:cNvSpPr>
            <p:nvPr/>
          </p:nvSpPr>
          <p:spPr bwMode="gray">
            <a:xfrm>
              <a:off x="-47394" y="4583491"/>
              <a:ext cx="12251393" cy="2274509"/>
            </a:xfrm>
            <a:prstGeom prst="rect">
              <a:avLst/>
            </a:prstGeom>
            <a:solidFill>
              <a:schemeClr val="accent1">
                <a:lumMod val="75000"/>
              </a:schemeClr>
            </a:solidFill>
            <a:ln>
              <a:noFill/>
            </a:ln>
            <a:extLst/>
          </p:spPr>
          <p:txBody>
            <a:bodyPr vert="horz" wrap="square" lIns="405053" tIns="135018" rIns="405053" bIns="135018" numCol="1" anchor="ctr" anchorCtr="0" compatLnSpc="1">
              <a:prstTxWarp prst="textNoShape">
                <a:avLst/>
              </a:prstTxWarp>
            </a:bodyPr>
            <a:lstStyle/>
            <a:p>
              <a:r>
                <a:rPr lang="en-US" b="1" dirty="0">
                  <a:solidFill>
                    <a:srgbClr val="FFFFFF"/>
                  </a:solidFill>
                  <a:latin typeface="+mj-lt"/>
                </a:rPr>
                <a:t>Structured methods for unpacking the problem include root cause analysis, decision tree analysis and problem trajectory</a:t>
              </a:r>
              <a:endParaRPr lang="en-US" dirty="0">
                <a:solidFill>
                  <a:srgbClr val="FFFFFF"/>
                </a:solidFill>
                <a:latin typeface="Calibri Light" panose="020F0302020204030204" pitchFamily="34" charset="0"/>
              </a:endParaRPr>
            </a:p>
          </p:txBody>
        </p:sp>
        <p:sp>
          <p:nvSpPr>
            <p:cNvPr id="15" name="Gleichschenkliges Dreieck 14"/>
            <p:cNvSpPr/>
            <p:nvPr/>
          </p:nvSpPr>
          <p:spPr bwMode="gray">
            <a:xfrm rot="10800000">
              <a:off x="545023" y="4583491"/>
              <a:ext cx="543550" cy="266184"/>
            </a:xfrm>
            <a:prstGeom prst="triangle">
              <a:avLst/>
            </a:prstGeom>
            <a:solidFill>
              <a:schemeClr val="bg1"/>
            </a:solidFill>
            <a:ln w="12700">
              <a:noFill/>
              <a:round/>
              <a:headEnd/>
              <a:tailEnd/>
            </a:ln>
          </p:spPr>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algn="ctr"/>
              <a:endParaRPr lang="en-US" sz="1350" dirty="0">
                <a:solidFill>
                  <a:srgbClr val="FFFFFF"/>
                </a:solidFill>
              </a:endParaRPr>
            </a:p>
          </p:txBody>
        </p:sp>
      </p:grpSp>
    </p:spTree>
    <p:extLst>
      <p:ext uri="{BB962C8B-B14F-4D97-AF65-F5344CB8AC3E}">
        <p14:creationId xmlns:p14="http://schemas.microsoft.com/office/powerpoint/2010/main" val="137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Agenda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Context for the IMS review and update</a:t>
            </a:r>
          </a:p>
          <a:p>
            <a:r>
              <a:rPr lang="en-US" dirty="0" smtClean="0"/>
              <a:t>Findings from initial consultation and review</a:t>
            </a:r>
          </a:p>
          <a:p>
            <a:r>
              <a:rPr lang="en-US" dirty="0" smtClean="0"/>
              <a:t>Summary of changes</a:t>
            </a:r>
          </a:p>
          <a:p>
            <a:r>
              <a:rPr lang="en-US" dirty="0" smtClean="0"/>
              <a:t>Changes to current practice:</a:t>
            </a:r>
          </a:p>
          <a:p>
            <a:pPr lvl="1"/>
            <a:r>
              <a:rPr lang="en-AU" dirty="0" smtClean="0"/>
              <a:t>preparation and evidence</a:t>
            </a:r>
            <a:endParaRPr lang="en-US" dirty="0" smtClean="0"/>
          </a:p>
          <a:p>
            <a:pPr lvl="1"/>
            <a:r>
              <a:rPr lang="en-US" dirty="0" smtClean="0"/>
              <a:t>uncertainty and real options analysis</a:t>
            </a:r>
          </a:p>
          <a:p>
            <a:pPr lvl="1"/>
            <a:r>
              <a:rPr lang="en-US" dirty="0" smtClean="0"/>
              <a:t>problem trajectory: unpacking cause and effect</a:t>
            </a:r>
          </a:p>
          <a:p>
            <a:pPr lvl="1"/>
            <a:r>
              <a:rPr lang="en-US" dirty="0" smtClean="0"/>
              <a:t>benefit: measures, baselines and targets</a:t>
            </a:r>
          </a:p>
          <a:p>
            <a:pPr lvl="1"/>
            <a:r>
              <a:rPr lang="en-US" dirty="0" smtClean="0"/>
              <a:t>response: options shaping, KPI alignment, generating report</a:t>
            </a:r>
          </a:p>
          <a:p>
            <a:pPr lvl="1"/>
            <a:r>
              <a:rPr lang="en-US" dirty="0" smtClean="0"/>
              <a:t>solution: cost and timeframe, shaping solution</a:t>
            </a:r>
          </a:p>
          <a:p>
            <a:r>
              <a:rPr lang="en-AU" dirty="0" smtClean="0"/>
              <a:t>Accreditation</a:t>
            </a:r>
          </a:p>
          <a:p>
            <a:r>
              <a:rPr lang="en-AU" dirty="0" smtClean="0"/>
              <a:t>Questions</a:t>
            </a:r>
          </a:p>
        </p:txBody>
      </p:sp>
    </p:spTree>
    <p:extLst>
      <p:ext uri="{BB962C8B-B14F-4D97-AF65-F5344CB8AC3E}">
        <p14:creationId xmlns:p14="http://schemas.microsoft.com/office/powerpoint/2010/main" val="21024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a:prstGeom prst="rect">
            <a:avLst/>
          </a:prstGeom>
        </p:spPr>
        <p:txBody>
          <a:bodyPr>
            <a:normAutofit/>
          </a:bodyPr>
          <a:lstStyle/>
          <a:p>
            <a:r>
              <a:rPr lang="de-DE" dirty="0"/>
              <a:t>Shaping </a:t>
            </a:r>
            <a:r>
              <a:rPr lang="de-DE"/>
              <a:t>good </a:t>
            </a:r>
            <a:r>
              <a:rPr lang="de-DE" smtClean="0"/>
              <a:t>problem statements</a:t>
            </a:r>
            <a:endParaRPr lang="en-US" dirty="0">
              <a:solidFill>
                <a:schemeClr val="bg1">
                  <a:lumMod val="50000"/>
                </a:schemeClr>
              </a:solidFill>
            </a:endParaRPr>
          </a:p>
        </p:txBody>
      </p:sp>
      <p:sp>
        <p:nvSpPr>
          <p:cNvPr id="10" name="Content Placeholder 9"/>
          <p:cNvSpPr>
            <a:spLocks noGrp="1"/>
          </p:cNvSpPr>
          <p:nvPr>
            <p:ph sz="half" idx="1"/>
          </p:nvPr>
        </p:nvSpPr>
        <p:spPr>
          <a:xfrm>
            <a:off x="457200" y="1600202"/>
            <a:ext cx="3569677" cy="4352923"/>
          </a:xfrm>
        </p:spPr>
        <p:txBody>
          <a:bodyPr>
            <a:noAutofit/>
          </a:bodyPr>
          <a:lstStyle/>
          <a:p>
            <a:pPr marL="0" indent="0">
              <a:buNone/>
            </a:pPr>
            <a:r>
              <a:rPr lang="en-US" sz="1700"/>
              <a:t>'</a:t>
            </a:r>
            <a:r>
              <a:rPr lang="en-US" sz="1700" i="1"/>
              <a:t>from reviewing some 400 hundred business cases over 10 years (development, filtering and budget bids) I believe more than 80% are constructed from defining the solution first. This effectively makes the ILM process redundant and nothing more than ticking a box function'</a:t>
            </a:r>
          </a:p>
          <a:p>
            <a:pPr marL="0" indent="0">
              <a:buNone/>
            </a:pPr>
            <a:endParaRPr lang="en-AU" sz="1700" smtClean="0"/>
          </a:p>
          <a:p>
            <a:pPr marL="0" indent="0">
              <a:buNone/>
            </a:pPr>
            <a:r>
              <a:rPr lang="en-AU" sz="1700" smtClean="0"/>
              <a:t>If </a:t>
            </a:r>
            <a:r>
              <a:rPr lang="en-AU" sz="1700"/>
              <a:t>asset failure is identified as the sole cause in a Problem statement it drives an asset-led response </a:t>
            </a:r>
            <a:r>
              <a:rPr lang="en-AU" sz="1700" smtClean="0"/>
              <a:t/>
            </a:r>
            <a:br>
              <a:rPr lang="en-AU" sz="1700" smtClean="0"/>
            </a:br>
            <a:r>
              <a:rPr lang="en-AU" sz="1700" b="1" smtClean="0"/>
              <a:t>too </a:t>
            </a:r>
            <a:r>
              <a:rPr lang="en-AU" sz="1700" b="1"/>
              <a:t>early.</a:t>
            </a:r>
            <a:endParaRPr lang="en-US" sz="1700" b="1"/>
          </a:p>
          <a:p>
            <a:endParaRPr lang="en-AU" sz="170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447772303"/>
              </p:ext>
            </p:extLst>
          </p:nvPr>
        </p:nvGraphicFramePr>
        <p:xfrm>
          <a:off x="4648200" y="1400175"/>
          <a:ext cx="3933825" cy="4833423"/>
        </p:xfrm>
        <a:graphic>
          <a:graphicData uri="http://schemas.openxmlformats.org/drawingml/2006/table">
            <a:tbl>
              <a:tblPr firstRow="1" bandRow="1">
                <a:tableStyleId>{F5AB1C69-6EDB-4FF4-983F-18BD219EF322}</a:tableStyleId>
              </a:tblPr>
              <a:tblGrid>
                <a:gridCol w="3933825"/>
              </a:tblGrid>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Good problem statements</a:t>
                      </a:r>
                      <a:endParaRPr lang="en-US" sz="2000" smtClean="0">
                        <a:solidFill>
                          <a:srgbClr val="FFFFFF"/>
                        </a:solidFill>
                        <a:latin typeface="Bebas Neue" panose="020B0506020202020201" pitchFamily="34" charset="0"/>
                      </a:endParaRPr>
                    </a:p>
                  </a:txBody>
                  <a:tcPr anchor="ctr"/>
                </a:tc>
              </a:tr>
              <a:tr h="4252398">
                <a:tc>
                  <a:txBody>
                    <a:bodyPr/>
                    <a:lstStyle/>
                    <a:p>
                      <a:pPr marL="285750" indent="-285750">
                        <a:spcAft>
                          <a:spcPts val="1800"/>
                        </a:spcAft>
                        <a:buFont typeface="Wingdings" panose="05000000000000000000" pitchFamily="2" charset="2"/>
                        <a:buChar char="§"/>
                        <a:defRPr/>
                      </a:pPr>
                      <a:r>
                        <a:rPr lang="de-DE" sz="1800" smtClean="0"/>
                        <a:t>Correctly constructed with the CAUSE and EFFECT</a:t>
                      </a:r>
                    </a:p>
                    <a:p>
                      <a:pPr marL="285750" indent="-285750">
                        <a:spcAft>
                          <a:spcPts val="1800"/>
                        </a:spcAft>
                        <a:buFont typeface="Wingdings" panose="05000000000000000000" pitchFamily="2" charset="2"/>
                        <a:buChar char="§"/>
                        <a:defRPr/>
                      </a:pPr>
                      <a:r>
                        <a:rPr lang="de-DE" sz="1800" smtClean="0"/>
                        <a:t>Supported by evidence that the problem exists and that there is a correlation between the CAUSE and EFFECT</a:t>
                      </a:r>
                    </a:p>
                    <a:p>
                      <a:pPr marL="285750" indent="-285750">
                        <a:spcAft>
                          <a:spcPts val="1800"/>
                        </a:spcAft>
                        <a:buFont typeface="Wingdings" panose="05000000000000000000" pitchFamily="2" charset="2"/>
                        <a:buChar char="§"/>
                        <a:defRPr/>
                      </a:pPr>
                      <a:r>
                        <a:rPr lang="en-AU" sz="1800" smtClean="0"/>
                        <a:t>the EFFECT is an end consequence that is measurable NOT an intermediate outcome which is less compelling </a:t>
                      </a:r>
                      <a:endParaRPr lang="de-DE" sz="1800" smtClean="0"/>
                    </a:p>
                    <a:p>
                      <a:pPr marL="285750" indent="-285750">
                        <a:spcAft>
                          <a:spcPts val="1800"/>
                        </a:spcAft>
                        <a:buFont typeface="Wingdings" panose="05000000000000000000" pitchFamily="2" charset="2"/>
                        <a:buChar char="§"/>
                        <a:defRPr/>
                      </a:pPr>
                      <a:r>
                        <a:rPr lang="de-DE" sz="1800" smtClean="0"/>
                        <a:t>Is compelling and is something that we care about </a:t>
                      </a:r>
                      <a:endParaRPr lang="de-DE" sz="1800" smtClean="0">
                        <a:solidFill>
                          <a:prstClr val="black"/>
                        </a:solidFill>
                        <a:latin typeface="Calibri Light" panose="020F0302020204030204" pitchFamily="34" charset="0"/>
                        <a:cs typeface="Arial" charset="0"/>
                      </a:endParaRPr>
                    </a:p>
                  </a:txBody>
                  <a:tcPr/>
                </a:tc>
              </a:tr>
            </a:tbl>
          </a:graphicData>
        </a:graphic>
      </p:graphicFrame>
      <p:sp>
        <p:nvSpPr>
          <p:cNvPr id="16" name="Rectangle 5"/>
          <p:cNvSpPr>
            <a:spLocks noChangeArrowheads="1"/>
          </p:cNvSpPr>
          <p:nvPr/>
        </p:nvSpPr>
        <p:spPr bwMode="gray">
          <a:xfrm>
            <a:off x="405054" y="1215136"/>
            <a:ext cx="3811839" cy="3119798"/>
          </a:xfrm>
          <a:prstGeom prst="rect">
            <a:avLst/>
          </a:prstGeom>
          <a:noFill/>
          <a:ln w="12700">
            <a:noFill/>
            <a:miter lim="800000"/>
            <a:headEnd/>
            <a:tailEnd/>
          </a:ln>
          <a:effectLst/>
        </p:spPr>
        <p:txBody>
          <a:bodyPr lIns="0" tIns="0" rIns="0" bIns="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800"/>
              </a:spcAft>
              <a:buClr>
                <a:srgbClr val="808080"/>
              </a:buClr>
              <a:defRPr/>
            </a:pPr>
            <a:endParaRPr lang="en-AU" sz="1400" dirty="0">
              <a:solidFill>
                <a:prstClr val="black"/>
              </a:solidFill>
              <a:latin typeface="Calibri Light" panose="020F0302020204030204" pitchFamily="34" charset="0"/>
              <a:cs typeface="Arial" charset="0"/>
            </a:endParaRPr>
          </a:p>
        </p:txBody>
      </p:sp>
      <p:sp>
        <p:nvSpPr>
          <p:cNvPr id="6"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9976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Tools for unpacking the problem</a:t>
            </a:r>
            <a:endParaRPr lang="en-AU" dirty="0"/>
          </a:p>
        </p:txBody>
      </p:sp>
      <p:sp>
        <p:nvSpPr>
          <p:cNvPr id="2" name="Content Placeholder 1"/>
          <p:cNvSpPr>
            <a:spLocks noGrp="1"/>
          </p:cNvSpPr>
          <p:nvPr>
            <p:ph sz="half" idx="1"/>
          </p:nvPr>
        </p:nvSpPr>
        <p:spPr/>
        <p:txBody>
          <a:bodyPr/>
          <a:lstStyle/>
          <a:p>
            <a:r>
              <a:rPr lang="en-AU" smtClean="0"/>
              <a:t>Ishikawa Root Cause Analysis</a:t>
            </a:r>
          </a:p>
          <a:p>
            <a:r>
              <a:rPr lang="en-AU" smtClean="0"/>
              <a:t>Decision-tree analysis</a:t>
            </a:r>
          </a:p>
          <a:p>
            <a:r>
              <a:rPr lang="en-AU" smtClean="0"/>
              <a:t>5 whys</a:t>
            </a:r>
          </a:p>
          <a:p>
            <a:r>
              <a:rPr lang="en-AU" smtClean="0"/>
              <a:t>Problem trajectory</a:t>
            </a:r>
          </a:p>
          <a:p>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891" y="987978"/>
            <a:ext cx="3037537" cy="1517823"/>
          </a:xfrm>
          <a:prstGeom prst="rect">
            <a:avLst/>
          </a:prstGeom>
        </p:spPr>
      </p:pic>
      <p:sp>
        <p:nvSpPr>
          <p:cNvPr id="7" name="TextBox 6"/>
          <p:cNvSpPr txBox="1"/>
          <p:nvPr/>
        </p:nvSpPr>
        <p:spPr>
          <a:xfrm>
            <a:off x="5207512" y="2577845"/>
            <a:ext cx="2913112" cy="307777"/>
          </a:xfrm>
          <a:prstGeom prst="rect">
            <a:avLst/>
          </a:prstGeom>
          <a:noFill/>
        </p:spPr>
        <p:txBody>
          <a:bodyPr wrap="square" rtlCol="0">
            <a:spAutoFit/>
          </a:bodyPr>
          <a:lstStyle/>
          <a:p>
            <a:r>
              <a:rPr lang="en-AU" sz="700" dirty="0"/>
              <a:t>Excerpted from Nancy R</a:t>
            </a:r>
            <a:r>
              <a:rPr lang="en-AU" sz="700"/>
              <a:t>. </a:t>
            </a:r>
            <a:r>
              <a:rPr lang="en-AU" sz="700" smtClean="0"/>
              <a:t>Tague’s  </a:t>
            </a:r>
            <a:r>
              <a:rPr lang="en-AU" sz="700" i="1" u="sng" smtClean="0">
                <a:hlinkClick r:id="rId4"/>
              </a:rPr>
              <a:t>The Quality Toolbox</a:t>
            </a:r>
            <a:r>
              <a:rPr lang="en-AU" sz="700" smtClean="0"/>
              <a:t>, </a:t>
            </a:r>
            <a:r>
              <a:rPr lang="en-AU" sz="700" dirty="0"/>
              <a:t>Second Edition, ASQ Quality Press, 2005, pages 247–249.</a:t>
            </a:r>
            <a:endParaRPr lang="en-US" sz="7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616" y="3608262"/>
            <a:ext cx="1242962" cy="228535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3144" y="3822251"/>
            <a:ext cx="1895475" cy="1857375"/>
          </a:xfrm>
          <a:prstGeom prst="rect">
            <a:avLst/>
          </a:prstGeom>
        </p:spPr>
      </p:pic>
      <p:sp>
        <p:nvSpPr>
          <p:cNvPr id="15" name="TextBox 14"/>
          <p:cNvSpPr txBox="1"/>
          <p:nvPr/>
        </p:nvSpPr>
        <p:spPr>
          <a:xfrm>
            <a:off x="4348725" y="5718299"/>
            <a:ext cx="1820333" cy="307777"/>
          </a:xfrm>
          <a:prstGeom prst="rect">
            <a:avLst/>
          </a:prstGeom>
          <a:noFill/>
        </p:spPr>
        <p:txBody>
          <a:bodyPr wrap="square" rtlCol="0">
            <a:spAutoFit/>
          </a:bodyPr>
          <a:lstStyle/>
          <a:p>
            <a:r>
              <a:rPr lang="en-US" sz="700" dirty="0"/>
              <a:t>http://www.toolkitforthinking.com/problem-solving/decision-tree</a:t>
            </a:r>
          </a:p>
        </p:txBody>
      </p:sp>
      <p:sp>
        <p:nvSpPr>
          <p:cNvPr id="16" name="TextBox 15"/>
          <p:cNvSpPr txBox="1"/>
          <p:nvPr/>
        </p:nvSpPr>
        <p:spPr>
          <a:xfrm>
            <a:off x="6860182" y="5996436"/>
            <a:ext cx="1854200" cy="307777"/>
          </a:xfrm>
          <a:prstGeom prst="rect">
            <a:avLst/>
          </a:prstGeom>
          <a:noFill/>
        </p:spPr>
        <p:txBody>
          <a:bodyPr wrap="square" rtlCol="0">
            <a:spAutoFit/>
          </a:bodyPr>
          <a:lstStyle/>
          <a:p>
            <a:r>
              <a:rPr lang="en-US" sz="700" dirty="0"/>
              <a:t>https://www.mindtools.com/pages/article/newTMC_5W.htm</a:t>
            </a:r>
          </a:p>
        </p:txBody>
      </p:sp>
    </p:spTree>
    <p:extLst>
      <p:ext uri="{BB962C8B-B14F-4D97-AF65-F5344CB8AC3E}">
        <p14:creationId xmlns:p14="http://schemas.microsoft.com/office/powerpoint/2010/main" val="28317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mtClean="0"/>
              <a:t>Problem trajectory – a structured approach</a:t>
            </a:r>
            <a:endParaRPr lang="en-AU"/>
          </a:p>
        </p:txBody>
      </p:sp>
      <p:grpSp>
        <p:nvGrpSpPr>
          <p:cNvPr id="101" name="Group 100"/>
          <p:cNvGrpSpPr/>
          <p:nvPr/>
        </p:nvGrpSpPr>
        <p:grpSpPr>
          <a:xfrm>
            <a:off x="24805" y="1186261"/>
            <a:ext cx="9048849" cy="5603293"/>
            <a:chOff x="24805" y="1133509"/>
            <a:chExt cx="9048849" cy="5603293"/>
          </a:xfrm>
        </p:grpSpPr>
        <p:sp>
          <p:nvSpPr>
            <p:cNvPr id="102" name="Line 52"/>
            <p:cNvSpPr>
              <a:spLocks noChangeShapeType="1"/>
            </p:cNvSpPr>
            <p:nvPr/>
          </p:nvSpPr>
          <p:spPr bwMode="auto">
            <a:xfrm>
              <a:off x="5630987" y="4046569"/>
              <a:ext cx="405368" cy="883"/>
            </a:xfrm>
            <a:prstGeom prst="line">
              <a:avLst/>
            </a:prstGeom>
            <a:ln>
              <a:headEnd/>
              <a:tailEnd type="stealth" w="lg" len="lg"/>
            </a:ln>
            <a:effectLst/>
            <a:extLst/>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Rectangle 4"/>
            <p:cNvSpPr>
              <a:spLocks noChangeArrowheads="1"/>
            </p:cNvSpPr>
            <p:nvPr/>
          </p:nvSpPr>
          <p:spPr bwMode="gray">
            <a:xfrm>
              <a:off x="4634521" y="3048000"/>
              <a:ext cx="1147094" cy="1235514"/>
            </a:xfrm>
            <a:prstGeom prst="rect">
              <a:avLst/>
            </a:prstGeom>
            <a:solidFill>
              <a:schemeClr val="accent1"/>
            </a:solidFill>
            <a:ln w="12700">
              <a:solidFill>
                <a:schemeClr val="tx2">
                  <a:lumMod val="75000"/>
                </a:schemeClr>
              </a:solidFill>
              <a:miter lim="800000"/>
              <a:headEnd/>
              <a:tailEnd/>
            </a:ln>
            <a:effectLst/>
            <a:extLst/>
          </p:spPr>
          <p:txBody>
            <a:bodyPr wrap="none" lIns="108000" rIns="108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High levels</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of toxicity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in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waterways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bg1"/>
                </a:solidFill>
                <a:effectLst/>
                <a:uLnTx/>
                <a:uFillTx/>
                <a:latin typeface="+mj-lt"/>
              </a:endParaRPr>
            </a:p>
          </p:txBody>
        </p:sp>
        <p:sp>
          <p:nvSpPr>
            <p:cNvPr id="104" name="Rectangle 29"/>
            <p:cNvSpPr>
              <a:spLocks noChangeArrowheads="1"/>
            </p:cNvSpPr>
            <p:nvPr/>
          </p:nvSpPr>
          <p:spPr bwMode="auto">
            <a:xfrm>
              <a:off x="4648816" y="4317181"/>
              <a:ext cx="127114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dirty="0">
                  <a:ln>
                    <a:noFill/>
                  </a:ln>
                  <a:solidFill>
                    <a:sysClr val="windowText" lastClr="000000"/>
                  </a:solidFill>
                  <a:effectLst/>
                  <a:uLnTx/>
                  <a:uFillTx/>
                  <a:latin typeface="+mn-lt"/>
                </a:rPr>
                <a:t>Concentration level of pesticide </a:t>
              </a:r>
              <a:r>
                <a:rPr kumimoji="0" lang="en-AU" sz="950" b="0" i="0" u="none" strike="noStrike" kern="0" cap="none" spc="0" normalizeH="0" baseline="0" noProof="0">
                  <a:ln>
                    <a:noFill/>
                  </a:ln>
                  <a:solidFill>
                    <a:sysClr val="windowText" lastClr="000000"/>
                  </a:solidFill>
                  <a:effectLst/>
                  <a:uLnTx/>
                  <a:uFillTx/>
                  <a:latin typeface="+mn-lt"/>
                </a:rPr>
                <a:t>(</a:t>
              </a:r>
              <a:r>
                <a:rPr kumimoji="0" lang="en-AU" sz="950" b="0" i="0" u="none" strike="noStrike" kern="0" cap="none" spc="0" normalizeH="0" baseline="0" noProof="0" smtClean="0">
                  <a:ln>
                    <a:noFill/>
                  </a:ln>
                  <a:solidFill>
                    <a:sysClr val="windowText" lastClr="000000"/>
                  </a:solidFill>
                  <a:effectLst/>
                  <a:uLnTx/>
                  <a:uFillTx/>
                  <a:latin typeface="+mn-lt"/>
                </a:rPr>
                <a:t>parts/million</a:t>
              </a:r>
              <a:r>
                <a:rPr kumimoji="0" lang="en-AU" sz="950" b="0" i="0" u="none" strike="noStrike" kern="0" cap="none" spc="0" normalizeH="0" baseline="0" noProof="0" dirty="0">
                  <a:ln>
                    <a:noFill/>
                  </a:ln>
                  <a:solidFill>
                    <a:sysClr val="windowText" lastClr="000000"/>
                  </a:solidFill>
                  <a:effectLst/>
                  <a:uLnTx/>
                  <a:uFillTx/>
                  <a:latin typeface="+mn-lt"/>
                </a:rPr>
                <a:t>) in water from major streams in park over last 18 months</a:t>
              </a:r>
              <a:endParaRPr kumimoji="0" lang="en-US" sz="950" b="0" i="0" u="none" strike="noStrike" kern="0" cap="none" spc="0" normalizeH="0" baseline="0" noProof="0" dirty="0">
                <a:ln>
                  <a:noFill/>
                </a:ln>
                <a:solidFill>
                  <a:sysClr val="windowText" lastClr="000000"/>
                </a:solidFill>
                <a:effectLst/>
                <a:uLnTx/>
                <a:uFillTx/>
                <a:latin typeface="+mn-lt"/>
              </a:endParaRPr>
            </a:p>
          </p:txBody>
        </p:sp>
        <p:sp>
          <p:nvSpPr>
            <p:cNvPr id="105" name="Rectangle 29"/>
            <p:cNvSpPr>
              <a:spLocks noChangeArrowheads="1"/>
            </p:cNvSpPr>
            <p:nvPr/>
          </p:nvSpPr>
          <p:spPr bwMode="auto">
            <a:xfrm>
              <a:off x="4648816" y="6059694"/>
              <a:ext cx="127114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dirty="0">
                  <a:ln>
                    <a:noFill/>
                  </a:ln>
                  <a:solidFill>
                    <a:sysClr val="windowText" lastClr="000000"/>
                  </a:solidFill>
                  <a:effectLst/>
                  <a:uLnTx/>
                  <a:uFillTx/>
                </a:rPr>
                <a:t>25% reduction in stream flow and projected to continue</a:t>
              </a:r>
              <a:endParaRPr kumimoji="0" lang="en-US" sz="950" b="0" i="0" u="none" strike="noStrike" kern="0" cap="none" spc="0" normalizeH="0" baseline="0" noProof="0" dirty="0">
                <a:ln>
                  <a:noFill/>
                </a:ln>
                <a:solidFill>
                  <a:sysClr val="windowText" lastClr="000000"/>
                </a:solidFill>
                <a:effectLst/>
                <a:uLnTx/>
                <a:uFillTx/>
              </a:endParaRPr>
            </a:p>
          </p:txBody>
        </p:sp>
        <p:sp>
          <p:nvSpPr>
            <p:cNvPr id="106" name="Rectangle 29"/>
            <p:cNvSpPr>
              <a:spLocks noChangeArrowheads="1"/>
            </p:cNvSpPr>
            <p:nvPr/>
          </p:nvSpPr>
          <p:spPr bwMode="auto">
            <a:xfrm>
              <a:off x="4648816" y="5314138"/>
              <a:ext cx="1271146"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smtClean="0">
                  <a:ln>
                    <a:noFill/>
                  </a:ln>
                  <a:solidFill>
                    <a:sysClr val="windowText" lastClr="000000"/>
                  </a:solidFill>
                  <a:effectLst/>
                  <a:uLnTx/>
                  <a:uFillTx/>
                </a:rPr>
                <a:t>10% increase in heavy metals in waterways</a:t>
              </a:r>
              <a:endParaRPr kumimoji="0" lang="en-US" sz="950" b="0" i="0" u="none" strike="noStrike" kern="0" cap="none" spc="0" normalizeH="0" baseline="0" noProof="0" dirty="0">
                <a:ln>
                  <a:noFill/>
                </a:ln>
                <a:solidFill>
                  <a:sysClr val="windowText" lastClr="000000"/>
                </a:solidFill>
                <a:effectLst/>
                <a:uLnTx/>
                <a:uFillTx/>
              </a:endParaRPr>
            </a:p>
          </p:txBody>
        </p:sp>
        <p:sp>
          <p:nvSpPr>
            <p:cNvPr id="107" name="Rectangle 25"/>
            <p:cNvSpPr>
              <a:spLocks noChangeArrowheads="1"/>
            </p:cNvSpPr>
            <p:nvPr/>
          </p:nvSpPr>
          <p:spPr bwMode="auto">
            <a:xfrm>
              <a:off x="6045881" y="6059694"/>
              <a:ext cx="12715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Risk </a:t>
              </a:r>
              <a:r>
                <a:rPr kumimoji="0" lang="en-US" sz="1000" b="0" i="0" u="none" strike="noStrike" kern="0" cap="none" spc="0" normalizeH="0" baseline="0" noProof="0">
                  <a:ln>
                    <a:noFill/>
                  </a:ln>
                  <a:solidFill>
                    <a:sysClr val="windowText" lastClr="000000"/>
                  </a:solidFill>
                  <a:effectLst/>
                  <a:uLnTx/>
                  <a:uFillTx/>
                  <a:latin typeface="+mn-lt"/>
                </a:rPr>
                <a:t>to </a:t>
              </a:r>
              <a:r>
                <a:rPr kumimoji="0" lang="en-US" sz="1000" b="0" i="0" u="none" strike="noStrike" kern="0" cap="none" spc="0" normalizeH="0" baseline="0" noProof="0" smtClean="0">
                  <a:ln>
                    <a:noFill/>
                  </a:ln>
                  <a:solidFill>
                    <a:sysClr val="windowText" lastClr="000000"/>
                  </a:solidFill>
                  <a:effectLst/>
                  <a:uLnTx/>
                  <a:uFillTx/>
                  <a:latin typeface="+mn-lt"/>
                </a:rPr>
                <a:t>flora and fauna </a:t>
              </a:r>
              <a:r>
                <a:rPr kumimoji="0" lang="en-US" sz="1000" b="0" i="0" u="none" strike="noStrike" kern="0" cap="none" spc="0" normalizeH="0" baseline="0" noProof="0" dirty="0">
                  <a:ln>
                    <a:noFill/>
                  </a:ln>
                  <a:solidFill>
                    <a:sysClr val="windowText" lastClr="000000"/>
                  </a:solidFill>
                  <a:effectLst/>
                  <a:uLnTx/>
                  <a:uFillTx/>
                  <a:latin typeface="+mn-lt"/>
                </a:rPr>
                <a:t>is rated medium to high </a:t>
              </a:r>
            </a:p>
          </p:txBody>
        </p:sp>
        <p:sp>
          <p:nvSpPr>
            <p:cNvPr id="108" name="Rectangle 4"/>
            <p:cNvSpPr>
              <a:spLocks noChangeArrowheads="1"/>
            </p:cNvSpPr>
            <p:nvPr/>
          </p:nvSpPr>
          <p:spPr bwMode="gray">
            <a:xfrm>
              <a:off x="6038765" y="3048132"/>
              <a:ext cx="1145276" cy="1236182"/>
            </a:xfrm>
            <a:prstGeom prst="rect">
              <a:avLst/>
            </a:prstGeom>
            <a:solidFill>
              <a:srgbClr val="0063A6"/>
            </a:solidFill>
            <a:ln w="12700">
              <a:solidFill>
                <a:schemeClr val="tx2">
                  <a:lumMod val="75000"/>
                </a:schemeClr>
              </a:solidFill>
              <a:miter lim="800000"/>
              <a:headEnd/>
              <a:tailEnd/>
            </a:ln>
            <a:effectLst/>
            <a:extLst/>
          </p:spPr>
          <p:txBody>
            <a:bodyPr wrap="none" lIns="108000" rIns="108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Threaten</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mj-lt"/>
                </a:rPr>
                <a:t>the </a:t>
              </a:r>
              <a:r>
                <a:rPr kumimoji="0" lang="en-AU" sz="1000" b="1" i="0" u="none" strike="noStrike" kern="0" cap="none" spc="0" normalizeH="0" baseline="0" noProof="0" smtClean="0">
                  <a:ln>
                    <a:noFill/>
                  </a:ln>
                  <a:solidFill>
                    <a:schemeClr val="bg1"/>
                  </a:solidFill>
                  <a:effectLst/>
                  <a:uLnTx/>
                  <a:uFillTx/>
                  <a:latin typeface="+mj-lt"/>
                </a:rPr>
                <a:t>presence </a:t>
              </a:r>
              <a:br>
                <a:rPr kumimoji="0" lang="en-AU" sz="1000" b="1" i="0" u="none" strike="noStrike" kern="0" cap="none" spc="0" normalizeH="0" baseline="0" noProof="0" smtClean="0">
                  <a:ln>
                    <a:noFill/>
                  </a:ln>
                  <a:solidFill>
                    <a:schemeClr val="bg1"/>
                  </a:solidFill>
                  <a:effectLst/>
                  <a:uLnTx/>
                  <a:uFillTx/>
                  <a:latin typeface="+mj-lt"/>
                </a:rPr>
              </a:br>
              <a:r>
                <a:rPr kumimoji="0" lang="en-AU" sz="1000" b="1" i="0" u="none" strike="noStrike" kern="0" cap="none" spc="0" normalizeH="0" baseline="0" noProof="0" smtClean="0">
                  <a:ln>
                    <a:noFill/>
                  </a:ln>
                  <a:solidFill>
                    <a:schemeClr val="bg1"/>
                  </a:solidFill>
                  <a:effectLst/>
                  <a:uLnTx/>
                  <a:uFillTx/>
                  <a:latin typeface="+mj-lt"/>
                </a:rPr>
                <a:t>of rare </a:t>
              </a:r>
              <a:r>
                <a:rPr kumimoji="0" lang="en-AU" sz="1000" b="1" i="0" u="none" strike="noStrike" kern="0" cap="none" spc="0" normalizeH="0" baseline="0" noProof="0" dirty="0">
                  <a:ln>
                    <a:noFill/>
                  </a:ln>
                  <a:solidFill>
                    <a:schemeClr val="bg1"/>
                  </a:solidFill>
                  <a:effectLst/>
                  <a:uLnTx/>
                  <a:uFillTx/>
                  <a:latin typeface="+mj-lt"/>
                </a:rPr>
                <a:t>flora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and fauna</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in the park</a:t>
              </a:r>
              <a:endParaRPr kumimoji="0" lang="en-US" sz="1000" b="1" i="0" u="none" strike="noStrike" kern="0" cap="none" spc="0" normalizeH="0" baseline="0" noProof="0" dirty="0">
                <a:ln>
                  <a:noFill/>
                </a:ln>
                <a:solidFill>
                  <a:schemeClr val="bg1"/>
                </a:solidFill>
                <a:effectLst/>
                <a:uLnTx/>
                <a:uFillTx/>
                <a:latin typeface="+mj-lt"/>
              </a:endParaRPr>
            </a:p>
          </p:txBody>
        </p:sp>
        <p:sp>
          <p:nvSpPr>
            <p:cNvPr id="109" name="Rectangle 25"/>
            <p:cNvSpPr>
              <a:spLocks noChangeArrowheads="1"/>
            </p:cNvSpPr>
            <p:nvPr/>
          </p:nvSpPr>
          <p:spPr bwMode="auto">
            <a:xfrm>
              <a:off x="6045882" y="4311971"/>
              <a:ext cx="11476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20% of </a:t>
              </a:r>
              <a:r>
                <a:rPr kumimoji="0" lang="en-US" sz="1000" b="0" i="0" u="none" strike="noStrike" kern="0" cap="none" spc="0" normalizeH="0" baseline="0" noProof="0">
                  <a:ln>
                    <a:noFill/>
                  </a:ln>
                  <a:solidFill>
                    <a:sysClr val="windowText" lastClr="000000"/>
                  </a:solidFill>
                  <a:effectLst/>
                  <a:uLnTx/>
                  <a:uFillTx/>
                  <a:latin typeface="+mn-lt"/>
                </a:rPr>
                <a:t>all </a:t>
              </a:r>
              <a:r>
                <a:rPr kumimoji="0" lang="en-US" sz="1000" b="0" i="0" u="none" strike="noStrike" kern="0" cap="none" spc="0" normalizeH="0" baseline="0" noProof="0" smtClean="0">
                  <a:ln>
                    <a:noFill/>
                  </a:ln>
                  <a:solidFill>
                    <a:sysClr val="windowText" lastClr="000000"/>
                  </a:solidFill>
                  <a:effectLst/>
                  <a:uLnTx/>
                  <a:uFillTx/>
                  <a:latin typeface="+mn-lt"/>
                </a:rPr>
                <a:t>flora and fauna </a:t>
              </a:r>
              <a:r>
                <a:rPr kumimoji="0" lang="en-US" sz="1000" b="0" i="0" u="none" strike="noStrike" kern="0" cap="none" spc="0" normalizeH="0" baseline="0" noProof="0" dirty="0">
                  <a:ln>
                    <a:noFill/>
                  </a:ln>
                  <a:solidFill>
                    <a:sysClr val="windowText" lastClr="000000"/>
                  </a:solidFill>
                  <a:effectLst/>
                  <a:uLnTx/>
                  <a:uFillTx/>
                  <a:latin typeface="+mn-lt"/>
                </a:rPr>
                <a:t>species are exhibiting signs of stress</a:t>
              </a:r>
            </a:p>
          </p:txBody>
        </p:sp>
        <p:sp>
          <p:nvSpPr>
            <p:cNvPr id="110" name="Rectangle 25"/>
            <p:cNvSpPr>
              <a:spLocks noChangeArrowheads="1"/>
            </p:cNvSpPr>
            <p:nvPr/>
          </p:nvSpPr>
          <p:spPr bwMode="auto">
            <a:xfrm>
              <a:off x="6045881" y="5314138"/>
              <a:ext cx="1271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17% of those species identified as under stress classified as rare</a:t>
              </a:r>
            </a:p>
          </p:txBody>
        </p:sp>
        <p:cxnSp>
          <p:nvCxnSpPr>
            <p:cNvPr id="111" name="Straight Arrow Connector 110"/>
            <p:cNvCxnSpPr/>
            <p:nvPr/>
          </p:nvCxnSpPr>
          <p:spPr bwMode="auto">
            <a:xfrm flipV="1">
              <a:off x="4590033" y="4624711"/>
              <a:ext cx="1" cy="180399"/>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p:cNvCxnSpPr/>
            <p:nvPr/>
          </p:nvCxnSpPr>
          <p:spPr bwMode="auto">
            <a:xfrm>
              <a:off x="4590033" y="6247585"/>
              <a:ext cx="0" cy="230800"/>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p:nvPr/>
          </p:nvCxnSpPr>
          <p:spPr bwMode="auto">
            <a:xfrm flipV="1">
              <a:off x="4590033" y="5468281"/>
              <a:ext cx="1" cy="180399"/>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Text Box 17"/>
            <p:cNvSpPr txBox="1">
              <a:spLocks noChangeArrowheads="1"/>
            </p:cNvSpPr>
            <p:nvPr/>
          </p:nvSpPr>
          <p:spPr bwMode="auto">
            <a:xfrm>
              <a:off x="7719709" y="2636771"/>
              <a:ext cx="1353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2"/>
                  </a:solidFill>
                  <a:effectLst/>
                  <a:uLnTx/>
                  <a:uFillTx/>
                  <a:latin typeface="+mj-lt"/>
                </a:rPr>
                <a:t>Loss of biodiversity</a:t>
              </a:r>
              <a:endParaRPr kumimoji="0" lang="en-US" sz="1200" b="1" i="0" u="none" strike="noStrike" kern="0" cap="none" spc="0" normalizeH="0" baseline="0" noProof="0" dirty="0">
                <a:ln>
                  <a:noFill/>
                </a:ln>
                <a:solidFill>
                  <a:schemeClr val="tx2"/>
                </a:solidFill>
                <a:effectLst/>
                <a:uLnTx/>
                <a:uFillTx/>
                <a:latin typeface="+mj-lt"/>
              </a:endParaRPr>
            </a:p>
          </p:txBody>
        </p:sp>
        <p:sp>
          <p:nvSpPr>
            <p:cNvPr id="115" name="Text Box 17"/>
            <p:cNvSpPr txBox="1">
              <a:spLocks noChangeArrowheads="1"/>
            </p:cNvSpPr>
            <p:nvPr/>
          </p:nvSpPr>
          <p:spPr bwMode="auto">
            <a:xfrm>
              <a:off x="7719709" y="4235036"/>
              <a:ext cx="1353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chemeClr val="tx2"/>
                  </a:solidFill>
                  <a:effectLst/>
                  <a:uLnTx/>
                  <a:uFillTx/>
                  <a:latin typeface="+mj-lt"/>
                </a:rPr>
                <a:t>Reduced visitor </a:t>
              </a:r>
              <a:r>
                <a:rPr kumimoji="0" lang="en-US" sz="1200" b="1" i="0" u="none" strike="noStrike" kern="0" cap="none" spc="0" normalizeH="0" baseline="0" noProof="0" dirty="0">
                  <a:ln>
                    <a:noFill/>
                  </a:ln>
                  <a:solidFill>
                    <a:schemeClr val="tx2"/>
                  </a:solidFill>
                  <a:effectLst/>
                  <a:uLnTx/>
                  <a:uFillTx/>
                  <a:latin typeface="+mj-lt"/>
                </a:rPr>
                <a:t>appeal</a:t>
              </a:r>
            </a:p>
          </p:txBody>
        </p:sp>
        <p:cxnSp>
          <p:nvCxnSpPr>
            <p:cNvPr id="116" name="Elbow Connector 115"/>
            <p:cNvCxnSpPr>
              <a:stCxn id="108" idx="3"/>
              <a:endCxn id="114" idx="1"/>
            </p:cNvCxnSpPr>
            <p:nvPr/>
          </p:nvCxnSpPr>
          <p:spPr>
            <a:xfrm flipV="1">
              <a:off x="7184041" y="2867604"/>
              <a:ext cx="535668" cy="798619"/>
            </a:xfrm>
            <a:prstGeom prst="bentConnector3">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08" idx="3"/>
              <a:endCxn id="115" idx="1"/>
            </p:cNvCxnSpPr>
            <p:nvPr/>
          </p:nvCxnSpPr>
          <p:spPr>
            <a:xfrm>
              <a:off x="7184041" y="3666223"/>
              <a:ext cx="535668" cy="799646"/>
            </a:xfrm>
            <a:prstGeom prst="bentConnector3">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0" name="Line 52"/>
            <p:cNvSpPr>
              <a:spLocks noChangeShapeType="1"/>
            </p:cNvSpPr>
            <p:nvPr/>
          </p:nvSpPr>
          <p:spPr bwMode="auto">
            <a:xfrm>
              <a:off x="24805" y="4030062"/>
              <a:ext cx="4606732" cy="10033"/>
            </a:xfrm>
            <a:prstGeom prst="line">
              <a:avLst/>
            </a:prstGeom>
            <a:ln>
              <a:headEnd/>
              <a:tailEnd type="stealth" w="lg" len="lg"/>
            </a:ln>
            <a:effectLst/>
            <a:extLst/>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Text Box 15"/>
            <p:cNvSpPr txBox="1">
              <a:spLocks noChangeArrowheads="1"/>
            </p:cNvSpPr>
            <p:nvPr/>
          </p:nvSpPr>
          <p:spPr bwMode="auto">
            <a:xfrm>
              <a:off x="3080141" y="3155718"/>
              <a:ext cx="116058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1"/>
                  </a:solidFill>
                  <a:effectLst/>
                  <a:uLnTx/>
                  <a:uFillTx/>
                  <a:latin typeface="+mj-lt"/>
                </a:rPr>
                <a:t>Low </a:t>
              </a:r>
              <a:r>
                <a:rPr kumimoji="0" lang="en-US" sz="1100" b="1" i="0" u="none" strike="noStrike" kern="0" cap="none" spc="0" normalizeH="0" baseline="0" noProof="0">
                  <a:ln>
                    <a:noFill/>
                  </a:ln>
                  <a:solidFill>
                    <a:schemeClr val="accent1"/>
                  </a:solidFill>
                  <a:effectLst/>
                  <a:uLnTx/>
                  <a:uFillTx/>
                  <a:latin typeface="+mj-lt"/>
                </a:rPr>
                <a:t>in-flows </a:t>
              </a:r>
              <a:r>
                <a:rPr kumimoji="0" lang="en-US" sz="1100" b="1" i="0" u="none" strike="noStrike" kern="0" cap="none" spc="0" normalizeH="0" baseline="0" noProof="0" smtClean="0">
                  <a:ln>
                    <a:noFill/>
                  </a:ln>
                  <a:solidFill>
                    <a:schemeClr val="accent1"/>
                  </a:solidFill>
                  <a:effectLst/>
                  <a:uLnTx/>
                  <a:uFillTx/>
                  <a:latin typeface="+mj-lt"/>
                </a:rPr>
                <a:t/>
              </a:r>
              <a:br>
                <a:rPr kumimoji="0" lang="en-US" sz="1100" b="1" i="0" u="none" strike="noStrike" kern="0" cap="none" spc="0" normalizeH="0" baseline="0" noProof="0" smtClean="0">
                  <a:ln>
                    <a:noFill/>
                  </a:ln>
                  <a:solidFill>
                    <a:schemeClr val="accent1"/>
                  </a:solidFill>
                  <a:effectLst/>
                  <a:uLnTx/>
                  <a:uFillTx/>
                  <a:latin typeface="+mj-lt"/>
                </a:rPr>
              </a:br>
              <a:r>
                <a:rPr kumimoji="0" lang="en-US" sz="1100" b="1" i="0" u="none" strike="noStrike" kern="0" cap="none" spc="0" normalizeH="0" baseline="0" noProof="0" smtClean="0">
                  <a:ln>
                    <a:noFill/>
                  </a:ln>
                  <a:solidFill>
                    <a:schemeClr val="accent1"/>
                  </a:solidFill>
                  <a:effectLst/>
                  <a:uLnTx/>
                  <a:uFillTx/>
                  <a:latin typeface="+mj-lt"/>
                </a:rPr>
                <a:t>and </a:t>
              </a:r>
              <a:r>
                <a:rPr kumimoji="0" lang="en-US" sz="1100" b="1" i="0" u="none" strike="noStrike" kern="0" cap="none" spc="0" normalizeH="0" baseline="0" noProof="0" dirty="0">
                  <a:ln>
                    <a:noFill/>
                  </a:ln>
                  <a:solidFill>
                    <a:schemeClr val="accent1"/>
                  </a:solidFill>
                  <a:effectLst/>
                  <a:uLnTx/>
                  <a:uFillTx/>
                  <a:latin typeface="+mj-lt"/>
                </a:rPr>
                <a:t>flushing in waterways</a:t>
              </a:r>
            </a:p>
          </p:txBody>
        </p:sp>
        <p:sp>
          <p:nvSpPr>
            <p:cNvPr id="122" name="Text Box 17"/>
            <p:cNvSpPr txBox="1">
              <a:spLocks noChangeArrowheads="1"/>
            </p:cNvSpPr>
            <p:nvPr/>
          </p:nvSpPr>
          <p:spPr bwMode="auto">
            <a:xfrm>
              <a:off x="3080141" y="2145961"/>
              <a:ext cx="14834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accent1"/>
                  </a:solidFill>
                  <a:effectLst/>
                  <a:uLnTx/>
                  <a:uFillTx/>
                  <a:latin typeface="+mj-lt"/>
                </a:rPr>
                <a:t>Increased </a:t>
              </a:r>
              <a:r>
                <a:rPr kumimoji="0" lang="en-US" sz="1100" b="1" i="0" u="none" strike="noStrike" kern="0" cap="none" spc="0" normalizeH="0" baseline="0" noProof="0" smtClean="0">
                  <a:ln>
                    <a:noFill/>
                  </a:ln>
                  <a:solidFill>
                    <a:schemeClr val="accent1"/>
                  </a:solidFill>
                  <a:effectLst/>
                  <a:uLnTx/>
                  <a:uFillTx/>
                  <a:latin typeface="+mj-lt"/>
                </a:rPr>
                <a:t>nutrients and pesticides </a:t>
              </a:r>
              <a:r>
                <a:rPr kumimoji="0" lang="en-US" sz="1100" b="1" i="0" u="none" strike="noStrike" kern="0" cap="none" spc="0" normalizeH="0" baseline="0" noProof="0" dirty="0">
                  <a:ln>
                    <a:noFill/>
                  </a:ln>
                  <a:solidFill>
                    <a:schemeClr val="accent1"/>
                  </a:solidFill>
                  <a:effectLst/>
                  <a:uLnTx/>
                  <a:uFillTx/>
                  <a:latin typeface="+mj-lt"/>
                </a:rPr>
                <a:t>in run-off from farms</a:t>
              </a:r>
            </a:p>
          </p:txBody>
        </p:sp>
        <p:sp>
          <p:nvSpPr>
            <p:cNvPr id="123" name="Rectangle 47"/>
            <p:cNvSpPr>
              <a:spLocks noChangeArrowheads="1"/>
            </p:cNvSpPr>
            <p:nvPr/>
          </p:nvSpPr>
          <p:spPr bwMode="auto">
            <a:xfrm>
              <a:off x="283005" y="1502571"/>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mn-lt"/>
                </a:rPr>
                <a:t>High cost of maintenance</a:t>
              </a:r>
            </a:p>
          </p:txBody>
        </p:sp>
        <p:sp>
          <p:nvSpPr>
            <p:cNvPr id="124" name="Rectangle 31"/>
            <p:cNvSpPr>
              <a:spLocks noChangeArrowheads="1"/>
            </p:cNvSpPr>
            <p:nvPr/>
          </p:nvSpPr>
          <p:spPr bwMode="auto">
            <a:xfrm>
              <a:off x="283005" y="1947902"/>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Out-dated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farming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practices</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25" name="Rectangle 37"/>
            <p:cNvSpPr>
              <a:spLocks noChangeArrowheads="1"/>
            </p:cNvSpPr>
            <p:nvPr/>
          </p:nvSpPr>
          <p:spPr bwMode="auto">
            <a:xfrm>
              <a:off x="1678659" y="1528947"/>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ysClr val="windowText" lastClr="000000"/>
                  </a:solidFill>
                  <a:effectLst/>
                  <a:uLnTx/>
                  <a:uFillTx/>
                  <a:latin typeface="+mn-lt"/>
                </a:rPr>
                <a:t>Poor filtration equipment</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26" name="Rectangle 32"/>
            <p:cNvSpPr>
              <a:spLocks noChangeArrowheads="1"/>
            </p:cNvSpPr>
            <p:nvPr/>
          </p:nvSpPr>
          <p:spPr bwMode="auto">
            <a:xfrm>
              <a:off x="283005" y="3495335"/>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New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agricultural</a:t>
              </a:r>
              <a:endParaRPr kumimoji="0" lang="en-US" sz="9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mn-lt"/>
                </a:rPr>
                <a:t>businesses</a:t>
              </a:r>
            </a:p>
          </p:txBody>
        </p:sp>
        <p:sp>
          <p:nvSpPr>
            <p:cNvPr id="127" name="Rectangle 35"/>
            <p:cNvSpPr>
              <a:spLocks noChangeArrowheads="1"/>
            </p:cNvSpPr>
            <p:nvPr/>
          </p:nvSpPr>
          <p:spPr bwMode="auto">
            <a:xfrm>
              <a:off x="283005" y="3088728"/>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Climate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variability</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28" name="Rectangle 35"/>
            <p:cNvSpPr>
              <a:spLocks noChangeArrowheads="1"/>
            </p:cNvSpPr>
            <p:nvPr/>
          </p:nvSpPr>
          <p:spPr bwMode="auto">
            <a:xfrm>
              <a:off x="1678659" y="2192128"/>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Over-use </a:t>
              </a:r>
              <a:r>
                <a:rPr kumimoji="0" lang="en-US" sz="900" b="0" i="0" u="none" strike="noStrike" kern="0" cap="none" spc="0" normalizeH="0" baseline="0" noProof="0" smtClean="0">
                  <a:ln>
                    <a:noFill/>
                  </a:ln>
                  <a:solidFill>
                    <a:sysClr val="windowText" lastClr="000000"/>
                  </a:solidFill>
                  <a:effectLst/>
                  <a:uLnTx/>
                  <a:uFillTx/>
                  <a:latin typeface="+mn-lt"/>
                </a:rPr>
                <a:t>of</a:t>
              </a:r>
              <a:r>
                <a:rPr kumimoji="0" lang="en-US" sz="900" b="0" i="0" u="none" strike="noStrike" kern="0" cap="none" spc="0" normalizeH="0" noProof="0" smtClean="0">
                  <a:ln>
                    <a:noFill/>
                  </a:ln>
                  <a:solidFill>
                    <a:sysClr val="windowText" lastClr="000000"/>
                  </a:solidFill>
                  <a:effectLst/>
                  <a:uLnTx/>
                  <a:uFillTx/>
                  <a:latin typeface="+mn-lt"/>
                </a:rPr>
                <a:t> </a:t>
              </a:r>
              <a:br>
                <a:rPr kumimoji="0" lang="en-US" sz="900" b="0" i="0" u="none" strike="noStrike" kern="0" cap="none" spc="0" normalizeH="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fertilisers and pesticides</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29" name="Rectangle 31"/>
            <p:cNvSpPr>
              <a:spLocks noChangeArrowheads="1"/>
            </p:cNvSpPr>
            <p:nvPr/>
          </p:nvSpPr>
          <p:spPr bwMode="auto">
            <a:xfrm>
              <a:off x="283005" y="2484492"/>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Insect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infestation</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30" name="Rectangle 32"/>
            <p:cNvSpPr>
              <a:spLocks noChangeArrowheads="1"/>
            </p:cNvSpPr>
            <p:nvPr/>
          </p:nvSpPr>
          <p:spPr bwMode="auto">
            <a:xfrm>
              <a:off x="1678659" y="3522810"/>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Increased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irrigation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demand</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31" name="Text Box 17"/>
            <p:cNvSpPr txBox="1">
              <a:spLocks noChangeArrowheads="1"/>
            </p:cNvSpPr>
            <p:nvPr/>
          </p:nvSpPr>
          <p:spPr bwMode="auto">
            <a:xfrm>
              <a:off x="3080141" y="1228899"/>
              <a:ext cx="121149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1"/>
                  </a:solidFill>
                  <a:effectLst/>
                  <a:uLnTx/>
                  <a:uFillTx/>
                  <a:latin typeface="+mj-lt"/>
                </a:rPr>
                <a:t>Chemical contamination from factory</a:t>
              </a:r>
            </a:p>
          </p:txBody>
        </p:sp>
        <p:sp>
          <p:nvSpPr>
            <p:cNvPr id="132" name="Rectangle 37"/>
            <p:cNvSpPr>
              <a:spLocks noChangeArrowheads="1"/>
            </p:cNvSpPr>
            <p:nvPr/>
          </p:nvSpPr>
          <p:spPr bwMode="auto">
            <a:xfrm>
              <a:off x="1678659" y="1133509"/>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lvl="0">
                <a:defRPr/>
              </a:pPr>
              <a:r>
                <a:rPr lang="en-AU" sz="900" kern="0">
                  <a:solidFill>
                    <a:sysClr val="windowText" lastClr="000000"/>
                  </a:solidFill>
                </a:rPr>
                <a:t>Inadequate monitoring </a:t>
              </a:r>
              <a:endParaRPr lang="en-US" sz="900" kern="0" dirty="0">
                <a:solidFill>
                  <a:sysClr val="windowText" lastClr="000000"/>
                </a:solidFill>
              </a:endParaRPr>
            </a:p>
          </p:txBody>
        </p:sp>
        <p:cxnSp>
          <p:nvCxnSpPr>
            <p:cNvPr id="133" name="Straight Arrow Connector 132"/>
            <p:cNvCxnSpPr/>
            <p:nvPr/>
          </p:nvCxnSpPr>
          <p:spPr>
            <a:xfrm>
              <a:off x="1071196" y="1687237"/>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543028" y="1687237"/>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1071196" y="2302955"/>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1071196" y="2616406"/>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1071196" y="3778774"/>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1071196" y="3287598"/>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2543028" y="3646894"/>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543028" y="3287598"/>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2543028" y="2446043"/>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1837911" y="3437385"/>
              <a:ext cx="216000"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43" name="Rectangle 35"/>
            <p:cNvSpPr>
              <a:spLocks noChangeArrowheads="1"/>
            </p:cNvSpPr>
            <p:nvPr/>
          </p:nvSpPr>
          <p:spPr bwMode="auto">
            <a:xfrm>
              <a:off x="1678659" y="3176584"/>
              <a:ext cx="791979" cy="211203"/>
            </a:xfrm>
            <a:prstGeom prst="rect">
              <a:avLst/>
            </a:prstGeom>
            <a:solidFill>
              <a:schemeClr val="bg1"/>
            </a:solidFill>
            <a:ln>
              <a:noFill/>
            </a:ln>
            <a:effectLst/>
            <a:extLst/>
          </p:spPr>
          <p:txBody>
            <a:bodyPr wrap="square" lIns="18000" tIns="36000" rIns="18000" bIns="36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mn-lt"/>
                </a:rPr>
                <a:t>Low rainfall</a:t>
              </a:r>
              <a:endParaRPr kumimoji="0" lang="en-US" sz="900" b="0" i="0" u="none" strike="noStrike" kern="0" cap="none" spc="0" normalizeH="0" baseline="0" noProof="0" dirty="0">
                <a:ln>
                  <a:noFill/>
                </a:ln>
                <a:solidFill>
                  <a:sysClr val="windowText" lastClr="000000"/>
                </a:solidFill>
                <a:effectLst/>
                <a:uLnTx/>
                <a:uFillTx/>
                <a:latin typeface="+mn-lt"/>
              </a:endParaRPr>
            </a:p>
          </p:txBody>
        </p:sp>
        <p:cxnSp>
          <p:nvCxnSpPr>
            <p:cNvPr id="144" name="Straight Arrow Connector 143"/>
            <p:cNvCxnSpPr/>
            <p:nvPr/>
          </p:nvCxnSpPr>
          <p:spPr>
            <a:xfrm>
              <a:off x="2543028" y="1370810"/>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4140203" y="3455800"/>
              <a:ext cx="491334"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rot="16200000" flipH="1">
              <a:off x="4105836" y="2747690"/>
              <a:ext cx="560069" cy="491335"/>
            </a:xfrm>
            <a:prstGeom prst="bentConnector3">
              <a:avLst>
                <a:gd name="adj1" fmla="val 99887"/>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6200000" flipV="1">
              <a:off x="3738525" y="2050719"/>
              <a:ext cx="1468370" cy="472900"/>
            </a:xfrm>
            <a:prstGeom prst="bentConnector3">
              <a:avLst>
                <a:gd name="adj1" fmla="val 100337"/>
              </a:avLst>
            </a:prstGeom>
            <a:ln w="1905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grpSp>
      <p:sp>
        <p:nvSpPr>
          <p:cNvPr id="148" name="Rectangle 37"/>
          <p:cNvSpPr>
            <a:spLocks noChangeArrowheads="1"/>
          </p:cNvSpPr>
          <p:nvPr/>
        </p:nvSpPr>
        <p:spPr bwMode="auto">
          <a:xfrm>
            <a:off x="713827" y="1834517"/>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49" name="Rectangle 37"/>
          <p:cNvSpPr>
            <a:spLocks noChangeArrowheads="1"/>
          </p:cNvSpPr>
          <p:nvPr/>
        </p:nvSpPr>
        <p:spPr bwMode="auto">
          <a:xfrm>
            <a:off x="713827" y="2400763"/>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0" name="Rectangle 37"/>
          <p:cNvSpPr>
            <a:spLocks noChangeArrowheads="1"/>
          </p:cNvSpPr>
          <p:nvPr/>
        </p:nvSpPr>
        <p:spPr bwMode="auto">
          <a:xfrm>
            <a:off x="713827" y="3399039"/>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1" name="Rectangle 37"/>
          <p:cNvSpPr>
            <a:spLocks noChangeArrowheads="1"/>
          </p:cNvSpPr>
          <p:nvPr/>
        </p:nvSpPr>
        <p:spPr bwMode="auto">
          <a:xfrm>
            <a:off x="2143613" y="3826855"/>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2" name="Rectangle 37"/>
          <p:cNvSpPr>
            <a:spLocks noChangeArrowheads="1"/>
          </p:cNvSpPr>
          <p:nvPr/>
        </p:nvSpPr>
        <p:spPr bwMode="auto">
          <a:xfrm>
            <a:off x="2143613" y="3417392"/>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3" name="Rectangle 37"/>
          <p:cNvSpPr>
            <a:spLocks noChangeArrowheads="1"/>
          </p:cNvSpPr>
          <p:nvPr/>
        </p:nvSpPr>
        <p:spPr bwMode="auto">
          <a:xfrm>
            <a:off x="2143613" y="2640725"/>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4" name="Rectangle 37"/>
          <p:cNvSpPr>
            <a:spLocks noChangeArrowheads="1"/>
          </p:cNvSpPr>
          <p:nvPr/>
        </p:nvSpPr>
        <p:spPr bwMode="auto">
          <a:xfrm>
            <a:off x="2143613" y="1882583"/>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5" name="Rectangle 37"/>
          <p:cNvSpPr>
            <a:spLocks noChangeArrowheads="1"/>
          </p:cNvSpPr>
          <p:nvPr/>
        </p:nvSpPr>
        <p:spPr bwMode="auto">
          <a:xfrm>
            <a:off x="2143613" y="1473977"/>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6" name="Rectangle 37"/>
          <p:cNvSpPr>
            <a:spLocks noChangeArrowheads="1"/>
          </p:cNvSpPr>
          <p:nvPr/>
        </p:nvSpPr>
        <p:spPr bwMode="auto">
          <a:xfrm>
            <a:off x="4126130" y="3559651"/>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7" name="Rectangle 37"/>
          <p:cNvSpPr>
            <a:spLocks noChangeArrowheads="1"/>
          </p:cNvSpPr>
          <p:nvPr/>
        </p:nvSpPr>
        <p:spPr bwMode="auto">
          <a:xfrm>
            <a:off x="4147166" y="3073713"/>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8" name="Rectangle 37"/>
          <p:cNvSpPr>
            <a:spLocks noChangeArrowheads="1"/>
          </p:cNvSpPr>
          <p:nvPr/>
        </p:nvSpPr>
        <p:spPr bwMode="auto">
          <a:xfrm>
            <a:off x="4207510" y="1339879"/>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59" name="Rectangle 37"/>
          <p:cNvSpPr>
            <a:spLocks noChangeArrowheads="1"/>
          </p:cNvSpPr>
          <p:nvPr/>
        </p:nvSpPr>
        <p:spPr bwMode="auto">
          <a:xfrm>
            <a:off x="713827" y="2832867"/>
            <a:ext cx="5016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800" b="1" u="none" strike="noStrike" kern="0" cap="none" spc="0" normalizeH="0" baseline="0" noProof="0" dirty="0">
                <a:ln>
                  <a:noFill/>
                </a:ln>
                <a:solidFill>
                  <a:schemeClr val="accent1"/>
                </a:solidFill>
                <a:effectLst/>
                <a:uLnTx/>
                <a:uFillTx/>
                <a:latin typeface="+mn-lt"/>
              </a:rPr>
              <a:t>Why?</a:t>
            </a:r>
            <a:endParaRPr kumimoji="0" lang="en-US" sz="800" b="1" u="none" strike="noStrike" kern="0" cap="none" spc="0" normalizeH="0" baseline="0" noProof="0" dirty="0">
              <a:ln>
                <a:noFill/>
              </a:ln>
              <a:solidFill>
                <a:schemeClr val="accent1"/>
              </a:solidFill>
              <a:effectLst/>
              <a:uLnTx/>
              <a:uFillTx/>
              <a:latin typeface="+mn-lt"/>
            </a:endParaRPr>
          </a:p>
        </p:txBody>
      </p:sp>
      <p:sp>
        <p:nvSpPr>
          <p:cNvPr id="160" name="Text Box 17"/>
          <p:cNvSpPr txBox="1">
            <a:spLocks noChangeArrowheads="1"/>
          </p:cNvSpPr>
          <p:nvPr/>
        </p:nvSpPr>
        <p:spPr bwMode="auto">
          <a:xfrm>
            <a:off x="2883364" y="4968417"/>
            <a:ext cx="13381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defRPr/>
            </a:pPr>
            <a:r>
              <a:rPr lang="en-US" sz="1100" b="1" kern="0">
                <a:solidFill>
                  <a:schemeClr val="accent1"/>
                </a:solidFill>
                <a:latin typeface="+mj-lt"/>
              </a:rPr>
              <a:t>Sub-causes to the </a:t>
            </a:r>
            <a:r>
              <a:rPr lang="en-US" sz="1100" b="1" kern="0" smtClean="0">
                <a:solidFill>
                  <a:schemeClr val="accent1"/>
                </a:solidFill>
                <a:latin typeface="+mj-lt"/>
              </a:rPr>
              <a:t>problem</a:t>
            </a:r>
            <a:endParaRPr lang="en-US" sz="1100" b="1" kern="0">
              <a:solidFill>
                <a:schemeClr val="accent1"/>
              </a:solidFill>
              <a:latin typeface="+mj-lt"/>
            </a:endParaRPr>
          </a:p>
        </p:txBody>
      </p:sp>
      <p:sp>
        <p:nvSpPr>
          <p:cNvPr id="161" name="Text Box 17"/>
          <p:cNvSpPr txBox="1">
            <a:spLocks noChangeArrowheads="1"/>
          </p:cNvSpPr>
          <p:nvPr/>
        </p:nvSpPr>
        <p:spPr bwMode="auto">
          <a:xfrm>
            <a:off x="385885" y="4968417"/>
            <a:ext cx="18451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smtClean="0">
                <a:ln>
                  <a:noFill/>
                </a:ln>
                <a:solidFill>
                  <a:schemeClr val="accent1"/>
                </a:solidFill>
                <a:effectLst/>
                <a:uLnTx/>
                <a:uFillTx/>
                <a:latin typeface="+mj-lt"/>
              </a:rPr>
              <a:t>Sources </a:t>
            </a:r>
            <a:r>
              <a:rPr kumimoji="0" lang="en-US" sz="1100" b="1" i="0" u="none" strike="noStrike" kern="0" cap="none" spc="0" normalizeH="0" baseline="0" noProof="0">
                <a:ln>
                  <a:noFill/>
                </a:ln>
                <a:solidFill>
                  <a:schemeClr val="accent1"/>
                </a:solidFill>
                <a:effectLst/>
                <a:uLnTx/>
                <a:uFillTx/>
                <a:latin typeface="+mj-lt"/>
              </a:rPr>
              <a:t>of </a:t>
            </a:r>
            <a:r>
              <a:rPr kumimoji="0" lang="en-US" sz="1100" b="1" i="0" u="none" strike="noStrike" kern="0" cap="none" spc="0" normalizeH="0" baseline="0" noProof="0" smtClean="0">
                <a:ln>
                  <a:noFill/>
                </a:ln>
                <a:solidFill>
                  <a:schemeClr val="accent1"/>
                </a:solidFill>
                <a:effectLst/>
                <a:uLnTx/>
                <a:uFillTx/>
                <a:latin typeface="+mj-lt"/>
              </a:rPr>
              <a:t/>
            </a:r>
            <a:br>
              <a:rPr kumimoji="0" lang="en-US" sz="1100" b="1" i="0" u="none" strike="noStrike" kern="0" cap="none" spc="0" normalizeH="0" baseline="0" noProof="0" smtClean="0">
                <a:ln>
                  <a:noFill/>
                </a:ln>
                <a:solidFill>
                  <a:schemeClr val="accent1"/>
                </a:solidFill>
                <a:effectLst/>
                <a:uLnTx/>
                <a:uFillTx/>
                <a:latin typeface="+mj-lt"/>
              </a:rPr>
            </a:br>
            <a:r>
              <a:rPr kumimoji="0" lang="en-US" sz="1100" b="1" i="0" u="none" strike="noStrike" kern="0" cap="none" spc="0" normalizeH="0" baseline="0" noProof="0" smtClean="0">
                <a:ln>
                  <a:noFill/>
                </a:ln>
                <a:solidFill>
                  <a:schemeClr val="accent1"/>
                </a:solidFill>
                <a:effectLst/>
                <a:uLnTx/>
                <a:uFillTx/>
                <a:latin typeface="+mj-lt"/>
              </a:rPr>
              <a:t>uncertainty</a:t>
            </a:r>
            <a:endParaRPr kumimoji="0" lang="en-US" sz="1100" b="1" i="0" u="none" strike="noStrike" kern="0" cap="none" spc="0" normalizeH="0" baseline="0" noProof="0" dirty="0">
              <a:ln>
                <a:noFill/>
              </a:ln>
              <a:solidFill>
                <a:schemeClr val="accent1"/>
              </a:solidFill>
              <a:effectLst/>
              <a:uLnTx/>
              <a:uFillTx/>
              <a:latin typeface="+mj-lt"/>
            </a:endParaRPr>
          </a:p>
        </p:txBody>
      </p:sp>
      <p:cxnSp>
        <p:nvCxnSpPr>
          <p:cNvPr id="162" name="Straight Arrow Connector 161"/>
          <p:cNvCxnSpPr/>
          <p:nvPr/>
        </p:nvCxnSpPr>
        <p:spPr>
          <a:xfrm flipV="1">
            <a:off x="1313424" y="4162896"/>
            <a:ext cx="0" cy="792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3553120" y="4162896"/>
            <a:ext cx="0" cy="792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sp>
        <p:nvSpPr>
          <p:cNvPr id="165" name="Rectangle 37"/>
          <p:cNvSpPr>
            <a:spLocks noChangeArrowheads="1"/>
          </p:cNvSpPr>
          <p:nvPr/>
        </p:nvSpPr>
        <p:spPr bwMode="auto">
          <a:xfrm>
            <a:off x="7719709" y="5389972"/>
            <a:ext cx="151529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lvl="0">
              <a:defRPr/>
            </a:pPr>
            <a:r>
              <a:rPr lang="en-US" sz="1100" b="1" kern="0">
                <a:solidFill>
                  <a:schemeClr val="accent1"/>
                </a:solidFill>
                <a:latin typeface="+mj-lt"/>
              </a:rPr>
              <a:t>Evidence that the </a:t>
            </a:r>
            <a:r>
              <a:rPr lang="en-US" sz="1100" b="1" kern="0" smtClean="0">
                <a:solidFill>
                  <a:schemeClr val="accent1"/>
                </a:solidFill>
                <a:latin typeface="+mj-lt"/>
              </a:rPr>
              <a:t>effect exists </a:t>
            </a:r>
            <a:r>
              <a:rPr lang="en-US" sz="1100" b="1" kern="0">
                <a:solidFill>
                  <a:schemeClr val="accent1"/>
                </a:solidFill>
                <a:latin typeface="+mj-lt"/>
              </a:rPr>
              <a:t>and can be measured</a:t>
            </a:r>
          </a:p>
        </p:txBody>
      </p:sp>
      <p:sp>
        <p:nvSpPr>
          <p:cNvPr id="166" name="Text Box 17"/>
          <p:cNvSpPr txBox="1">
            <a:spLocks noChangeArrowheads="1"/>
          </p:cNvSpPr>
          <p:nvPr/>
        </p:nvSpPr>
        <p:spPr bwMode="auto">
          <a:xfrm>
            <a:off x="4709160" y="2689051"/>
            <a:ext cx="9563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schemeClr val="accent2"/>
                </a:solidFill>
                <a:uLnTx/>
                <a:uFillTx/>
                <a:latin typeface="+mj-lt"/>
              </a:rPr>
              <a:t>Cause</a:t>
            </a:r>
            <a:endParaRPr kumimoji="0" lang="en-US" sz="1600" b="1" i="0" u="none" strike="noStrike" kern="0" cap="none" spc="0" normalizeH="0" baseline="0" noProof="0" dirty="0">
              <a:ln>
                <a:noFill/>
              </a:ln>
              <a:solidFill>
                <a:schemeClr val="accent2"/>
              </a:solidFill>
              <a:uLnTx/>
              <a:uFillTx/>
              <a:latin typeface="+mj-lt"/>
            </a:endParaRPr>
          </a:p>
        </p:txBody>
      </p:sp>
      <p:sp>
        <p:nvSpPr>
          <p:cNvPr id="167" name="Text Box 17"/>
          <p:cNvSpPr txBox="1">
            <a:spLocks noChangeArrowheads="1"/>
          </p:cNvSpPr>
          <p:nvPr/>
        </p:nvSpPr>
        <p:spPr bwMode="auto">
          <a:xfrm>
            <a:off x="6128174" y="2688680"/>
            <a:ext cx="9563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schemeClr val="accent2"/>
                </a:solidFill>
                <a:uLnTx/>
                <a:uFillTx/>
                <a:latin typeface="+mj-lt"/>
              </a:rPr>
              <a:t>Effect</a:t>
            </a:r>
            <a:endParaRPr kumimoji="0" lang="en-US" sz="1600" b="1" i="0" u="none" strike="noStrike" kern="0" cap="none" spc="0" normalizeH="0" baseline="0" noProof="0" dirty="0">
              <a:ln>
                <a:noFill/>
              </a:ln>
              <a:solidFill>
                <a:schemeClr val="accent2"/>
              </a:solidFill>
              <a:uLnTx/>
              <a:uFillTx/>
              <a:latin typeface="+mj-lt"/>
            </a:endParaRPr>
          </a:p>
        </p:txBody>
      </p:sp>
      <p:sp>
        <p:nvSpPr>
          <p:cNvPr id="168" name="Rectangle 37"/>
          <p:cNvSpPr>
            <a:spLocks noChangeArrowheads="1"/>
          </p:cNvSpPr>
          <p:nvPr/>
        </p:nvSpPr>
        <p:spPr bwMode="auto">
          <a:xfrm>
            <a:off x="2145142" y="5763109"/>
            <a:ext cx="151529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lvl="0">
              <a:defRPr/>
            </a:pPr>
            <a:r>
              <a:rPr lang="en-US" sz="1100" b="1" kern="0">
                <a:solidFill>
                  <a:schemeClr val="accent1"/>
                </a:solidFill>
                <a:latin typeface="+mj-lt"/>
              </a:rPr>
              <a:t>Evidence that the </a:t>
            </a:r>
            <a:r>
              <a:rPr lang="en-US" sz="1100" b="1" kern="0" smtClean="0">
                <a:solidFill>
                  <a:schemeClr val="accent1"/>
                </a:solidFill>
                <a:latin typeface="+mj-lt"/>
              </a:rPr>
              <a:t>cause of </a:t>
            </a:r>
            <a:r>
              <a:rPr lang="en-US" sz="1100" b="1" kern="0">
                <a:solidFill>
                  <a:schemeClr val="accent1"/>
                </a:solidFill>
                <a:latin typeface="+mj-lt"/>
              </a:rPr>
              <a:t>the </a:t>
            </a:r>
            <a:r>
              <a:rPr lang="en-US" sz="1100" b="1" kern="0" smtClean="0">
                <a:solidFill>
                  <a:schemeClr val="accent1"/>
                </a:solidFill>
                <a:latin typeface="+mj-lt"/>
              </a:rPr>
              <a:t>problem exists</a:t>
            </a:r>
            <a:endParaRPr lang="en-US" sz="1100" b="1" kern="0">
              <a:solidFill>
                <a:schemeClr val="accent1"/>
              </a:solidFill>
              <a:latin typeface="+mj-lt"/>
            </a:endParaRPr>
          </a:p>
        </p:txBody>
      </p:sp>
      <p:cxnSp>
        <p:nvCxnSpPr>
          <p:cNvPr id="169" name="Straight Arrow Connector 168"/>
          <p:cNvCxnSpPr/>
          <p:nvPr/>
        </p:nvCxnSpPr>
        <p:spPr>
          <a:xfrm rot="5400000" flipV="1">
            <a:off x="3920927" y="5642928"/>
            <a:ext cx="0" cy="792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6200000" flipH="1" flipV="1">
            <a:off x="7436041" y="5445700"/>
            <a:ext cx="0" cy="504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flipV="1">
            <a:off x="8185941" y="3134297"/>
            <a:ext cx="0" cy="288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sp>
        <p:nvSpPr>
          <p:cNvPr id="164" name="Rectangle 37"/>
          <p:cNvSpPr>
            <a:spLocks noChangeArrowheads="1"/>
          </p:cNvSpPr>
          <p:nvPr/>
        </p:nvSpPr>
        <p:spPr bwMode="auto">
          <a:xfrm>
            <a:off x="7710853" y="3440388"/>
            <a:ext cx="1362801" cy="600164"/>
          </a:xfrm>
          <a:prstGeom prst="rect">
            <a:avLst/>
          </a:prstGeom>
          <a:solidFill>
            <a:schemeClr val="bg1"/>
          </a:solidFill>
          <a:ln>
            <a:noFill/>
          </a:ln>
          <a:effectLst/>
          <a:extLst/>
        </p:spPr>
        <p:txBody>
          <a:bodyPr wrap="square" anchor="ctr" anchorCtr="0">
            <a:spAutoFit/>
          </a:bodyPr>
          <a:lstStyle/>
          <a:p>
            <a:pPr lvl="0">
              <a:defRPr/>
            </a:pPr>
            <a:r>
              <a:rPr lang="en-US" sz="1100" b="1" kern="0">
                <a:solidFill>
                  <a:schemeClr val="accent1"/>
                </a:solidFill>
                <a:latin typeface="+mj-lt"/>
              </a:rPr>
              <a:t>What happens if we </a:t>
            </a:r>
            <a:r>
              <a:rPr lang="en-US" sz="1100" b="1" kern="0" smtClean="0">
                <a:solidFill>
                  <a:schemeClr val="accent1"/>
                </a:solidFill>
                <a:latin typeface="+mj-lt"/>
              </a:rPr>
              <a:t>doing nothing </a:t>
            </a:r>
            <a:r>
              <a:rPr lang="en-US" sz="1100" b="1" kern="0">
                <a:solidFill>
                  <a:schemeClr val="accent1"/>
                </a:solidFill>
                <a:latin typeface="+mj-lt"/>
              </a:rPr>
              <a:t>about the </a:t>
            </a:r>
            <a:r>
              <a:rPr lang="en-US" sz="1100" b="1" kern="0" smtClean="0">
                <a:solidFill>
                  <a:schemeClr val="accent1"/>
                </a:solidFill>
                <a:latin typeface="+mj-lt"/>
              </a:rPr>
              <a:t>effect?</a:t>
            </a:r>
            <a:endParaRPr lang="en-US" sz="1100" b="1" kern="0" dirty="0">
              <a:solidFill>
                <a:schemeClr val="accent1"/>
              </a:solidFill>
              <a:latin typeface="+mj-lt"/>
            </a:endParaRPr>
          </a:p>
        </p:txBody>
      </p:sp>
      <p:cxnSp>
        <p:nvCxnSpPr>
          <p:cNvPr id="172" name="Straight Arrow Connector 171"/>
          <p:cNvCxnSpPr/>
          <p:nvPr/>
        </p:nvCxnSpPr>
        <p:spPr>
          <a:xfrm flipH="1">
            <a:off x="8189175" y="4049401"/>
            <a:ext cx="0" cy="288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84457" y="3100607"/>
            <a:ext cx="2460805" cy="105558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48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AU" smtClean="0"/>
              <a:t>Unpacking the problems</a:t>
            </a:r>
            <a:endParaRPr lang="en-AU"/>
          </a:p>
        </p:txBody>
      </p:sp>
      <p:sp>
        <p:nvSpPr>
          <p:cNvPr id="3" name="Text Placeholder 2"/>
          <p:cNvSpPr>
            <a:spLocks noGrp="1"/>
          </p:cNvSpPr>
          <p:nvPr>
            <p:ph sz="half" idx="1"/>
          </p:nvPr>
        </p:nvSpPr>
        <p:spPr>
          <a:xfrm>
            <a:off x="405055" y="1152527"/>
            <a:ext cx="4038600" cy="5256211"/>
          </a:xfrm>
        </p:spPr>
        <p:txBody>
          <a:bodyPr>
            <a:normAutofit fontScale="47500" lnSpcReduction="20000"/>
          </a:bodyPr>
          <a:lstStyle/>
          <a:p>
            <a:pPr marL="0" indent="0">
              <a:spcAft>
                <a:spcPts val="600"/>
              </a:spcAft>
              <a:buNone/>
            </a:pPr>
            <a:r>
              <a:rPr lang="en-AU" b="1" smtClean="0"/>
              <a:t>Key questions here are:</a:t>
            </a:r>
          </a:p>
          <a:p>
            <a:pPr>
              <a:lnSpc>
                <a:spcPct val="125000"/>
              </a:lnSpc>
              <a:spcAft>
                <a:spcPts val="300"/>
              </a:spcAft>
            </a:pPr>
            <a:r>
              <a:rPr lang="en-AU" smtClean="0"/>
              <a:t>What is the issue that we wish to unpack?</a:t>
            </a:r>
          </a:p>
          <a:p>
            <a:pPr>
              <a:lnSpc>
                <a:spcPct val="125000"/>
              </a:lnSpc>
              <a:spcAft>
                <a:spcPts val="300"/>
              </a:spcAft>
            </a:pPr>
            <a:r>
              <a:rPr lang="en-AU" smtClean="0"/>
              <a:t>What is the prime cause/s that has resulted in this issue occurring? </a:t>
            </a:r>
          </a:p>
          <a:p>
            <a:pPr>
              <a:lnSpc>
                <a:spcPct val="125000"/>
              </a:lnSpc>
              <a:spcAft>
                <a:spcPts val="300"/>
              </a:spcAft>
            </a:pPr>
            <a:r>
              <a:rPr lang="en-AU" smtClean="0"/>
              <a:t>How do we know? Look for evidence to inform the scale and scope of the cause:</a:t>
            </a:r>
          </a:p>
          <a:p>
            <a:pPr lvl="1">
              <a:lnSpc>
                <a:spcPct val="125000"/>
              </a:lnSpc>
              <a:spcAft>
                <a:spcPts val="300"/>
              </a:spcAft>
            </a:pPr>
            <a:r>
              <a:rPr lang="en-AU" smtClean="0"/>
              <a:t>trends and rates of change- who is affected, when, and where</a:t>
            </a:r>
          </a:p>
          <a:p>
            <a:pPr lvl="1">
              <a:lnSpc>
                <a:spcPct val="125000"/>
              </a:lnSpc>
              <a:spcAft>
                <a:spcPts val="300"/>
              </a:spcAft>
            </a:pPr>
            <a:r>
              <a:rPr lang="en-AU" smtClean="0"/>
              <a:t>temporal data – day of the week, different weeks or months (seasonal) or annual </a:t>
            </a:r>
          </a:p>
          <a:p>
            <a:pPr lvl="1">
              <a:lnSpc>
                <a:spcPct val="125000"/>
              </a:lnSpc>
              <a:spcAft>
                <a:spcPts val="300"/>
              </a:spcAft>
            </a:pPr>
            <a:r>
              <a:rPr lang="en-AU" smtClean="0"/>
              <a:t>spatial patterns- different effects in different places or settings </a:t>
            </a:r>
          </a:p>
          <a:p>
            <a:pPr lvl="1">
              <a:lnSpc>
                <a:spcPct val="125000"/>
              </a:lnSpc>
              <a:spcAft>
                <a:spcPts val="300"/>
              </a:spcAft>
            </a:pPr>
            <a:r>
              <a:rPr lang="en-AU" smtClean="0"/>
              <a:t>demographic data – who is affected, socio-economic factors </a:t>
            </a:r>
          </a:p>
          <a:p>
            <a:pPr lvl="1">
              <a:lnSpc>
                <a:spcPct val="125000"/>
              </a:lnSpc>
              <a:spcAft>
                <a:spcPts val="300"/>
              </a:spcAft>
            </a:pPr>
            <a:r>
              <a:rPr lang="en-AU" smtClean="0"/>
              <a:t>internal and external performance data</a:t>
            </a:r>
          </a:p>
          <a:p>
            <a:pPr lvl="1">
              <a:lnSpc>
                <a:spcPct val="125000"/>
              </a:lnSpc>
              <a:spcAft>
                <a:spcPts val="300"/>
              </a:spcAft>
            </a:pPr>
            <a:r>
              <a:rPr lang="en-AU" smtClean="0"/>
              <a:t>studies, research, reports – local and comparable international data</a:t>
            </a:r>
          </a:p>
          <a:p>
            <a:pPr>
              <a:lnSpc>
                <a:spcPct val="125000"/>
              </a:lnSpc>
              <a:spcAft>
                <a:spcPts val="300"/>
              </a:spcAft>
            </a:pPr>
            <a:r>
              <a:rPr lang="en-AU" smtClean="0"/>
              <a:t>Why has this happened? What’s caused that?... and then what has caused that?</a:t>
            </a:r>
          </a:p>
          <a:p>
            <a:pPr>
              <a:lnSpc>
                <a:spcPct val="125000"/>
              </a:lnSpc>
              <a:spcAft>
                <a:spcPts val="300"/>
              </a:spcAft>
            </a:pPr>
            <a:r>
              <a:rPr lang="en-AU" smtClean="0"/>
              <a:t>When this investigation reaches a natural conclusion focus on the effect of this issue</a:t>
            </a:r>
          </a:p>
        </p:txBody>
      </p:sp>
      <p:sp>
        <p:nvSpPr>
          <p:cNvPr id="29" name="Content Placeholder 28"/>
          <p:cNvSpPr>
            <a:spLocks noGrp="1"/>
          </p:cNvSpPr>
          <p:nvPr>
            <p:ph sz="half" idx="2"/>
          </p:nvPr>
        </p:nvSpPr>
        <p:spPr>
          <a:xfrm>
            <a:off x="4596055" y="1152527"/>
            <a:ext cx="4038600" cy="5000623"/>
          </a:xfrm>
        </p:spPr>
        <p:txBody>
          <a:bodyPr>
            <a:normAutofit fontScale="47500" lnSpcReduction="20000"/>
          </a:bodyPr>
          <a:lstStyle/>
          <a:p>
            <a:pPr>
              <a:lnSpc>
                <a:spcPct val="125000"/>
              </a:lnSpc>
              <a:spcAft>
                <a:spcPts val="300"/>
              </a:spcAft>
            </a:pPr>
            <a:r>
              <a:rPr lang="en-AU" smtClean="0"/>
              <a:t>What is the prime effect that occur as a result of this cause? There should be a one to one relationship.</a:t>
            </a:r>
          </a:p>
          <a:p>
            <a:pPr>
              <a:lnSpc>
                <a:spcPct val="125000"/>
              </a:lnSpc>
              <a:spcAft>
                <a:spcPts val="300"/>
              </a:spcAft>
            </a:pPr>
            <a:r>
              <a:rPr lang="en-AU" smtClean="0"/>
              <a:t>Focus on the direct and incremental relationships here to get real clarity around the problem. Look for evidence of these relationships.</a:t>
            </a:r>
          </a:p>
          <a:p>
            <a:pPr>
              <a:lnSpc>
                <a:spcPct val="125000"/>
              </a:lnSpc>
              <a:spcAft>
                <a:spcPts val="300"/>
              </a:spcAft>
            </a:pPr>
            <a:r>
              <a:rPr lang="en-AU" smtClean="0"/>
              <a:t>What evidence is there that demonstrates the scope and intensity of this effect or consequence?</a:t>
            </a:r>
          </a:p>
          <a:p>
            <a:pPr>
              <a:lnSpc>
                <a:spcPct val="125000"/>
              </a:lnSpc>
              <a:spcAft>
                <a:spcPts val="300"/>
              </a:spcAft>
            </a:pPr>
            <a:r>
              <a:rPr lang="en-AU" smtClean="0"/>
              <a:t>Exploring the causal elements/factors and then the effect and testing the evidence reveals the key relationships. </a:t>
            </a:r>
            <a:endParaRPr lang="en-AU"/>
          </a:p>
        </p:txBody>
      </p:sp>
      <p:sp>
        <p:nvSpPr>
          <p:cNvPr id="36" name="Rectangle 5"/>
          <p:cNvSpPr>
            <a:spLocks noChangeArrowheads="1"/>
          </p:cNvSpPr>
          <p:nvPr/>
        </p:nvSpPr>
        <p:spPr bwMode="gray">
          <a:xfrm>
            <a:off x="405055" y="1562356"/>
            <a:ext cx="3183534" cy="4240845"/>
          </a:xfrm>
          <a:prstGeom prst="rect">
            <a:avLst/>
          </a:prstGeom>
          <a:noFill/>
          <a:ln w="12700">
            <a:noFill/>
            <a:miter lim="800000"/>
            <a:headEnd/>
            <a:tailEnd/>
          </a:ln>
          <a:effectLst/>
        </p:spPr>
        <p:txBody>
          <a:bodyPr lIns="0" tIns="0" rIns="0" bIns="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indent="-266700">
              <a:spcAft>
                <a:spcPts val="1200"/>
              </a:spcAft>
              <a:buClr>
                <a:srgbClr val="000000"/>
              </a:buClr>
              <a:buFont typeface="Wingdings" pitchFamily="2" charset="2"/>
              <a:buChar char="§"/>
              <a:defRPr/>
            </a:pPr>
            <a:endParaRPr lang="en-US" sz="1400" dirty="0">
              <a:solidFill>
                <a:prstClr val="black"/>
              </a:solidFill>
              <a:latin typeface="Calibri Light" panose="020F0302020204030204" pitchFamily="34"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597" y="4331660"/>
            <a:ext cx="3900641" cy="1971532"/>
          </a:xfrm>
          <a:prstGeom prst="rect">
            <a:avLst/>
          </a:prstGeom>
          <a:ln>
            <a:solidFill>
              <a:schemeClr val="accent1">
                <a:lumMod val="60000"/>
                <a:lumOff val="40000"/>
              </a:schemeClr>
            </a:solidFill>
          </a:ln>
        </p:spPr>
      </p:pic>
      <p:sp>
        <p:nvSpPr>
          <p:cNvPr id="8"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288645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r>
              <a:rPr lang="en-US" smtClean="0"/>
              <a:t>Sequence for developing the problem trajectory</a:t>
            </a:r>
            <a:endParaRPr lang="en-AU"/>
          </a:p>
        </p:txBody>
      </p:sp>
      <p:sp>
        <p:nvSpPr>
          <p:cNvPr id="101" name="Rectangle 100"/>
          <p:cNvSpPr/>
          <p:nvPr/>
        </p:nvSpPr>
        <p:spPr>
          <a:xfrm>
            <a:off x="4920694" y="2352033"/>
            <a:ext cx="540533" cy="861774"/>
          </a:xfrm>
          <a:prstGeom prst="rect">
            <a:avLst/>
          </a:prstGeom>
          <a:noFill/>
        </p:spPr>
        <p:txBody>
          <a:bodyPr wrap="none" lIns="91440" tIns="45720" rIns="91440" bIns="45720">
            <a:spAutoFit/>
          </a:bodyPr>
          <a:lstStyle/>
          <a:p>
            <a:pPr algn="ctr"/>
            <a:r>
              <a:rPr lang="en-AU" sz="5000" b="1" cap="none" spc="0" dirty="0">
                <a:ln w="22225">
                  <a:noFill/>
                  <a:prstDash val="solid"/>
                </a:ln>
                <a:solidFill>
                  <a:schemeClr val="accent5"/>
                </a:solidFill>
                <a:effectLst/>
              </a:rPr>
              <a:t>1</a:t>
            </a:r>
            <a:endParaRPr lang="en-US" sz="5000" b="1" cap="none" spc="0" dirty="0">
              <a:ln w="22225">
                <a:noFill/>
                <a:prstDash val="solid"/>
              </a:ln>
              <a:solidFill>
                <a:schemeClr val="accent5"/>
              </a:solidFill>
              <a:effectLst/>
            </a:endParaRPr>
          </a:p>
        </p:txBody>
      </p:sp>
      <p:sp>
        <p:nvSpPr>
          <p:cNvPr id="102" name="Rectangle 101"/>
          <p:cNvSpPr/>
          <p:nvPr/>
        </p:nvSpPr>
        <p:spPr>
          <a:xfrm>
            <a:off x="3896010" y="5479134"/>
            <a:ext cx="540533" cy="861774"/>
          </a:xfrm>
          <a:prstGeom prst="rect">
            <a:avLst/>
          </a:prstGeom>
          <a:noFill/>
        </p:spPr>
        <p:txBody>
          <a:bodyPr wrap="none" lIns="91440" tIns="45720" rIns="91440" bIns="45720">
            <a:spAutoFit/>
          </a:bodyPr>
          <a:lstStyle/>
          <a:p>
            <a:pPr algn="ctr"/>
            <a:r>
              <a:rPr lang="en-AU" sz="5000" b="1" cap="none" spc="0" dirty="0">
                <a:ln w="22225">
                  <a:noFill/>
                  <a:prstDash val="solid"/>
                </a:ln>
                <a:solidFill>
                  <a:schemeClr val="accent5"/>
                </a:solidFill>
                <a:effectLst/>
              </a:rPr>
              <a:t>2</a:t>
            </a:r>
            <a:endParaRPr lang="en-US" sz="5000" b="1" cap="none" spc="0" dirty="0">
              <a:ln w="22225">
                <a:noFill/>
                <a:prstDash val="solid"/>
              </a:ln>
              <a:solidFill>
                <a:schemeClr val="accent5"/>
              </a:solidFill>
              <a:effectLst/>
            </a:endParaRPr>
          </a:p>
        </p:txBody>
      </p:sp>
      <p:sp>
        <p:nvSpPr>
          <p:cNvPr id="103" name="Rectangle 102"/>
          <p:cNvSpPr/>
          <p:nvPr/>
        </p:nvSpPr>
        <p:spPr>
          <a:xfrm>
            <a:off x="4245922" y="667207"/>
            <a:ext cx="540533" cy="861774"/>
          </a:xfrm>
          <a:prstGeom prst="rect">
            <a:avLst/>
          </a:prstGeom>
          <a:noFill/>
        </p:spPr>
        <p:txBody>
          <a:bodyPr wrap="none" lIns="91440" tIns="45720" rIns="91440" bIns="45720">
            <a:spAutoFit/>
          </a:bodyPr>
          <a:lstStyle/>
          <a:p>
            <a:pPr algn="ctr"/>
            <a:r>
              <a:rPr lang="en-AU" sz="5000" b="1" cap="none" spc="0" dirty="0">
                <a:ln w="22225">
                  <a:noFill/>
                  <a:prstDash val="solid"/>
                </a:ln>
                <a:solidFill>
                  <a:schemeClr val="accent5"/>
                </a:solidFill>
                <a:effectLst/>
              </a:rPr>
              <a:t>3</a:t>
            </a:r>
            <a:endParaRPr lang="en-US" sz="5000" b="1" cap="none" spc="0" dirty="0">
              <a:ln w="22225">
                <a:noFill/>
                <a:prstDash val="solid"/>
              </a:ln>
              <a:solidFill>
                <a:schemeClr val="accent5"/>
              </a:solidFill>
              <a:effectLst/>
            </a:endParaRPr>
          </a:p>
        </p:txBody>
      </p:sp>
      <p:sp>
        <p:nvSpPr>
          <p:cNvPr id="104" name="Rectangle 103"/>
          <p:cNvSpPr/>
          <p:nvPr/>
        </p:nvSpPr>
        <p:spPr>
          <a:xfrm>
            <a:off x="6178903" y="2352033"/>
            <a:ext cx="540533" cy="861774"/>
          </a:xfrm>
          <a:prstGeom prst="rect">
            <a:avLst/>
          </a:prstGeom>
          <a:noFill/>
        </p:spPr>
        <p:txBody>
          <a:bodyPr wrap="none" lIns="91440" tIns="45720" rIns="91440" bIns="45720">
            <a:spAutoFit/>
          </a:bodyPr>
          <a:lstStyle/>
          <a:p>
            <a:pPr algn="ctr"/>
            <a:r>
              <a:rPr lang="en-AU" sz="5000" b="1" cap="none" spc="0" dirty="0">
                <a:ln w="22225">
                  <a:noFill/>
                  <a:prstDash val="solid"/>
                </a:ln>
                <a:solidFill>
                  <a:schemeClr val="accent5"/>
                </a:solidFill>
                <a:effectLst/>
              </a:rPr>
              <a:t>4</a:t>
            </a:r>
            <a:endParaRPr lang="en-US" sz="5000" b="1" cap="none" spc="0" dirty="0">
              <a:ln w="22225">
                <a:noFill/>
                <a:prstDash val="solid"/>
              </a:ln>
              <a:solidFill>
                <a:schemeClr val="accent5"/>
              </a:solidFill>
              <a:effectLst/>
            </a:endParaRPr>
          </a:p>
        </p:txBody>
      </p:sp>
      <p:sp>
        <p:nvSpPr>
          <p:cNvPr id="105" name="Rectangle 104"/>
          <p:cNvSpPr/>
          <p:nvPr/>
        </p:nvSpPr>
        <p:spPr>
          <a:xfrm>
            <a:off x="7264241" y="5479134"/>
            <a:ext cx="540533" cy="861774"/>
          </a:xfrm>
          <a:prstGeom prst="rect">
            <a:avLst/>
          </a:prstGeom>
          <a:noFill/>
        </p:spPr>
        <p:txBody>
          <a:bodyPr wrap="none" lIns="91440" tIns="45720" rIns="91440" bIns="45720">
            <a:spAutoFit/>
          </a:bodyPr>
          <a:lstStyle/>
          <a:p>
            <a:pPr algn="ctr"/>
            <a:r>
              <a:rPr lang="en-AU" sz="5000" b="1" cap="none" spc="0" dirty="0">
                <a:ln w="22225">
                  <a:noFill/>
                  <a:prstDash val="solid"/>
                </a:ln>
                <a:solidFill>
                  <a:schemeClr val="accent5"/>
                </a:solidFill>
                <a:effectLst/>
              </a:rPr>
              <a:t>5</a:t>
            </a:r>
            <a:endParaRPr lang="en-US" sz="5000" b="1" cap="none" spc="0" dirty="0">
              <a:ln w="22225">
                <a:noFill/>
                <a:prstDash val="solid"/>
              </a:ln>
              <a:solidFill>
                <a:schemeClr val="accent5"/>
              </a:solidFill>
              <a:effectLst/>
            </a:endParaRPr>
          </a:p>
        </p:txBody>
      </p:sp>
      <p:sp>
        <p:nvSpPr>
          <p:cNvPr id="106" name="Rectangle 105"/>
          <p:cNvSpPr/>
          <p:nvPr/>
        </p:nvSpPr>
        <p:spPr>
          <a:xfrm>
            <a:off x="8536001" y="2162552"/>
            <a:ext cx="540533" cy="861774"/>
          </a:xfrm>
          <a:prstGeom prst="rect">
            <a:avLst/>
          </a:prstGeom>
          <a:noFill/>
        </p:spPr>
        <p:txBody>
          <a:bodyPr wrap="none" lIns="91440" tIns="45720" rIns="91440" bIns="45720">
            <a:spAutoFit/>
          </a:bodyPr>
          <a:lstStyle/>
          <a:p>
            <a:pPr algn="ctr"/>
            <a:r>
              <a:rPr lang="en-AU" sz="5000" b="1" cap="none" spc="0" dirty="0">
                <a:ln w="22225">
                  <a:noFill/>
                  <a:prstDash val="solid"/>
                </a:ln>
                <a:solidFill>
                  <a:schemeClr val="accent5"/>
                </a:solidFill>
                <a:effectLst/>
              </a:rPr>
              <a:t>6</a:t>
            </a:r>
            <a:endParaRPr lang="en-US" sz="5000" b="1" cap="none" spc="0" dirty="0">
              <a:ln w="22225">
                <a:noFill/>
                <a:prstDash val="solid"/>
              </a:ln>
              <a:solidFill>
                <a:schemeClr val="accent5"/>
              </a:solidFill>
              <a:effectLst/>
            </a:endParaRPr>
          </a:p>
        </p:txBody>
      </p:sp>
      <p:grpSp>
        <p:nvGrpSpPr>
          <p:cNvPr id="163" name="Group 162"/>
          <p:cNvGrpSpPr/>
          <p:nvPr/>
        </p:nvGrpSpPr>
        <p:grpSpPr>
          <a:xfrm>
            <a:off x="24805" y="1186261"/>
            <a:ext cx="9139796" cy="5603293"/>
            <a:chOff x="24805" y="1133509"/>
            <a:chExt cx="9139796" cy="5603293"/>
          </a:xfrm>
        </p:grpSpPr>
        <p:sp>
          <p:nvSpPr>
            <p:cNvPr id="164" name="Line 52"/>
            <p:cNvSpPr>
              <a:spLocks noChangeShapeType="1"/>
            </p:cNvSpPr>
            <p:nvPr/>
          </p:nvSpPr>
          <p:spPr bwMode="auto">
            <a:xfrm>
              <a:off x="5630987" y="4046569"/>
              <a:ext cx="405368" cy="883"/>
            </a:xfrm>
            <a:prstGeom prst="line">
              <a:avLst/>
            </a:prstGeom>
            <a:ln>
              <a:headEnd/>
              <a:tailEnd type="stealth" w="lg" len="lg"/>
            </a:ln>
            <a:effectLst/>
            <a:extLst/>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Rectangle 4"/>
            <p:cNvSpPr>
              <a:spLocks noChangeArrowheads="1"/>
            </p:cNvSpPr>
            <p:nvPr/>
          </p:nvSpPr>
          <p:spPr bwMode="gray">
            <a:xfrm>
              <a:off x="4634521" y="3048000"/>
              <a:ext cx="1147094" cy="1235514"/>
            </a:xfrm>
            <a:prstGeom prst="rect">
              <a:avLst/>
            </a:prstGeom>
            <a:solidFill>
              <a:schemeClr val="accent1"/>
            </a:solidFill>
            <a:ln w="12700">
              <a:solidFill>
                <a:schemeClr val="tx2">
                  <a:lumMod val="75000"/>
                </a:schemeClr>
              </a:solidFill>
              <a:miter lim="800000"/>
              <a:headEnd/>
              <a:tailEnd/>
            </a:ln>
            <a:effectLst/>
            <a:extLst/>
          </p:spPr>
          <p:txBody>
            <a:bodyPr wrap="none" lIns="108000" rIns="108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High levels</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of toxicity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in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waterways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bg1"/>
                </a:solidFill>
                <a:effectLst/>
                <a:uLnTx/>
                <a:uFillTx/>
                <a:latin typeface="+mj-lt"/>
              </a:endParaRPr>
            </a:p>
          </p:txBody>
        </p:sp>
        <p:sp>
          <p:nvSpPr>
            <p:cNvPr id="166" name="Rectangle 29"/>
            <p:cNvSpPr>
              <a:spLocks noChangeArrowheads="1"/>
            </p:cNvSpPr>
            <p:nvPr/>
          </p:nvSpPr>
          <p:spPr bwMode="auto">
            <a:xfrm>
              <a:off x="4648816" y="4317181"/>
              <a:ext cx="127114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dirty="0">
                  <a:ln>
                    <a:noFill/>
                  </a:ln>
                  <a:solidFill>
                    <a:sysClr val="windowText" lastClr="000000"/>
                  </a:solidFill>
                  <a:effectLst/>
                  <a:uLnTx/>
                  <a:uFillTx/>
                  <a:latin typeface="+mn-lt"/>
                </a:rPr>
                <a:t>Concentration level of pesticide </a:t>
              </a:r>
              <a:r>
                <a:rPr kumimoji="0" lang="en-AU" sz="950" b="0" i="0" u="none" strike="noStrike" kern="0" cap="none" spc="0" normalizeH="0" baseline="0" noProof="0">
                  <a:ln>
                    <a:noFill/>
                  </a:ln>
                  <a:solidFill>
                    <a:sysClr val="windowText" lastClr="000000"/>
                  </a:solidFill>
                  <a:effectLst/>
                  <a:uLnTx/>
                  <a:uFillTx/>
                  <a:latin typeface="+mn-lt"/>
                </a:rPr>
                <a:t>(</a:t>
              </a:r>
              <a:r>
                <a:rPr kumimoji="0" lang="en-AU" sz="950" b="0" i="0" u="none" strike="noStrike" kern="0" cap="none" spc="0" normalizeH="0" baseline="0" noProof="0" smtClean="0">
                  <a:ln>
                    <a:noFill/>
                  </a:ln>
                  <a:solidFill>
                    <a:sysClr val="windowText" lastClr="000000"/>
                  </a:solidFill>
                  <a:effectLst/>
                  <a:uLnTx/>
                  <a:uFillTx/>
                  <a:latin typeface="+mn-lt"/>
                </a:rPr>
                <a:t>parts/million</a:t>
              </a:r>
              <a:r>
                <a:rPr kumimoji="0" lang="en-AU" sz="950" b="0" i="0" u="none" strike="noStrike" kern="0" cap="none" spc="0" normalizeH="0" baseline="0" noProof="0" dirty="0">
                  <a:ln>
                    <a:noFill/>
                  </a:ln>
                  <a:solidFill>
                    <a:sysClr val="windowText" lastClr="000000"/>
                  </a:solidFill>
                  <a:effectLst/>
                  <a:uLnTx/>
                  <a:uFillTx/>
                  <a:latin typeface="+mn-lt"/>
                </a:rPr>
                <a:t>) in water from major streams in park over last 18 months</a:t>
              </a:r>
              <a:endParaRPr kumimoji="0" lang="en-US" sz="950" b="0" i="0" u="none" strike="noStrike" kern="0" cap="none" spc="0" normalizeH="0" baseline="0" noProof="0" dirty="0">
                <a:ln>
                  <a:noFill/>
                </a:ln>
                <a:solidFill>
                  <a:sysClr val="windowText" lastClr="000000"/>
                </a:solidFill>
                <a:effectLst/>
                <a:uLnTx/>
                <a:uFillTx/>
                <a:latin typeface="+mn-lt"/>
              </a:endParaRPr>
            </a:p>
          </p:txBody>
        </p:sp>
        <p:sp>
          <p:nvSpPr>
            <p:cNvPr id="167" name="Rectangle 29"/>
            <p:cNvSpPr>
              <a:spLocks noChangeArrowheads="1"/>
            </p:cNvSpPr>
            <p:nvPr/>
          </p:nvSpPr>
          <p:spPr bwMode="auto">
            <a:xfrm>
              <a:off x="4648816" y="6059694"/>
              <a:ext cx="127114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dirty="0">
                  <a:ln>
                    <a:noFill/>
                  </a:ln>
                  <a:solidFill>
                    <a:sysClr val="windowText" lastClr="000000"/>
                  </a:solidFill>
                  <a:effectLst/>
                  <a:uLnTx/>
                  <a:uFillTx/>
                </a:rPr>
                <a:t>25% reduction in stream flow and projected to continue</a:t>
              </a:r>
              <a:endParaRPr kumimoji="0" lang="en-US" sz="950" b="0" i="0" u="none" strike="noStrike" kern="0" cap="none" spc="0" normalizeH="0" baseline="0" noProof="0" dirty="0">
                <a:ln>
                  <a:noFill/>
                </a:ln>
                <a:solidFill>
                  <a:sysClr val="windowText" lastClr="000000"/>
                </a:solidFill>
                <a:effectLst/>
                <a:uLnTx/>
                <a:uFillTx/>
              </a:endParaRPr>
            </a:p>
          </p:txBody>
        </p:sp>
        <p:sp>
          <p:nvSpPr>
            <p:cNvPr id="168" name="Rectangle 29"/>
            <p:cNvSpPr>
              <a:spLocks noChangeArrowheads="1"/>
            </p:cNvSpPr>
            <p:nvPr/>
          </p:nvSpPr>
          <p:spPr bwMode="auto">
            <a:xfrm>
              <a:off x="4648816" y="5314138"/>
              <a:ext cx="1271146"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smtClean="0">
                  <a:ln>
                    <a:noFill/>
                  </a:ln>
                  <a:solidFill>
                    <a:sysClr val="windowText" lastClr="000000"/>
                  </a:solidFill>
                  <a:effectLst/>
                  <a:uLnTx/>
                  <a:uFillTx/>
                </a:rPr>
                <a:t>10% increase in heavy metals in waterways</a:t>
              </a:r>
              <a:endParaRPr kumimoji="0" lang="en-US" sz="950" b="0" i="0" u="none" strike="noStrike" kern="0" cap="none" spc="0" normalizeH="0" baseline="0" noProof="0" dirty="0">
                <a:ln>
                  <a:noFill/>
                </a:ln>
                <a:solidFill>
                  <a:sysClr val="windowText" lastClr="000000"/>
                </a:solidFill>
                <a:effectLst/>
                <a:uLnTx/>
                <a:uFillTx/>
              </a:endParaRPr>
            </a:p>
          </p:txBody>
        </p:sp>
        <p:sp>
          <p:nvSpPr>
            <p:cNvPr id="169" name="Rectangle 25"/>
            <p:cNvSpPr>
              <a:spLocks noChangeArrowheads="1"/>
            </p:cNvSpPr>
            <p:nvPr/>
          </p:nvSpPr>
          <p:spPr bwMode="auto">
            <a:xfrm>
              <a:off x="6045881" y="6059694"/>
              <a:ext cx="12715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Risk </a:t>
              </a:r>
              <a:r>
                <a:rPr kumimoji="0" lang="en-US" sz="1000" b="0" i="0" u="none" strike="noStrike" kern="0" cap="none" spc="0" normalizeH="0" baseline="0" noProof="0">
                  <a:ln>
                    <a:noFill/>
                  </a:ln>
                  <a:solidFill>
                    <a:sysClr val="windowText" lastClr="000000"/>
                  </a:solidFill>
                  <a:effectLst/>
                  <a:uLnTx/>
                  <a:uFillTx/>
                  <a:latin typeface="+mn-lt"/>
                </a:rPr>
                <a:t>to </a:t>
              </a:r>
              <a:r>
                <a:rPr kumimoji="0" lang="en-US" sz="1000" b="0" i="0" u="none" strike="noStrike" kern="0" cap="none" spc="0" normalizeH="0" baseline="0" noProof="0" smtClean="0">
                  <a:ln>
                    <a:noFill/>
                  </a:ln>
                  <a:solidFill>
                    <a:sysClr val="windowText" lastClr="000000"/>
                  </a:solidFill>
                  <a:effectLst/>
                  <a:uLnTx/>
                  <a:uFillTx/>
                  <a:latin typeface="+mn-lt"/>
                </a:rPr>
                <a:t>flora and fauna </a:t>
              </a:r>
              <a:r>
                <a:rPr kumimoji="0" lang="en-US" sz="1000" b="0" i="0" u="none" strike="noStrike" kern="0" cap="none" spc="0" normalizeH="0" baseline="0" noProof="0" dirty="0">
                  <a:ln>
                    <a:noFill/>
                  </a:ln>
                  <a:solidFill>
                    <a:sysClr val="windowText" lastClr="000000"/>
                  </a:solidFill>
                  <a:effectLst/>
                  <a:uLnTx/>
                  <a:uFillTx/>
                  <a:latin typeface="+mn-lt"/>
                </a:rPr>
                <a:t>is rated medium to high </a:t>
              </a:r>
            </a:p>
          </p:txBody>
        </p:sp>
        <p:sp>
          <p:nvSpPr>
            <p:cNvPr id="170" name="Rectangle 4"/>
            <p:cNvSpPr>
              <a:spLocks noChangeArrowheads="1"/>
            </p:cNvSpPr>
            <p:nvPr/>
          </p:nvSpPr>
          <p:spPr bwMode="gray">
            <a:xfrm>
              <a:off x="6038765" y="3048132"/>
              <a:ext cx="1145276" cy="1236182"/>
            </a:xfrm>
            <a:prstGeom prst="rect">
              <a:avLst/>
            </a:prstGeom>
            <a:solidFill>
              <a:srgbClr val="0063A6"/>
            </a:solidFill>
            <a:ln w="12700">
              <a:solidFill>
                <a:schemeClr val="tx2">
                  <a:lumMod val="75000"/>
                </a:schemeClr>
              </a:solidFill>
              <a:miter lim="800000"/>
              <a:headEnd/>
              <a:tailEnd/>
            </a:ln>
            <a:effectLst/>
            <a:extLst/>
          </p:spPr>
          <p:txBody>
            <a:bodyPr wrap="none" lIns="108000" rIns="108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Threaten</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mj-lt"/>
                </a:rPr>
                <a:t>the </a:t>
              </a:r>
              <a:r>
                <a:rPr kumimoji="0" lang="en-AU" sz="1000" b="1" i="0" u="none" strike="noStrike" kern="0" cap="none" spc="0" normalizeH="0" baseline="0" noProof="0" smtClean="0">
                  <a:ln>
                    <a:noFill/>
                  </a:ln>
                  <a:solidFill>
                    <a:schemeClr val="bg1"/>
                  </a:solidFill>
                  <a:effectLst/>
                  <a:uLnTx/>
                  <a:uFillTx/>
                  <a:latin typeface="+mj-lt"/>
                </a:rPr>
                <a:t>presence </a:t>
              </a:r>
              <a:br>
                <a:rPr kumimoji="0" lang="en-AU" sz="1000" b="1" i="0" u="none" strike="noStrike" kern="0" cap="none" spc="0" normalizeH="0" baseline="0" noProof="0" smtClean="0">
                  <a:ln>
                    <a:noFill/>
                  </a:ln>
                  <a:solidFill>
                    <a:schemeClr val="bg1"/>
                  </a:solidFill>
                  <a:effectLst/>
                  <a:uLnTx/>
                  <a:uFillTx/>
                  <a:latin typeface="+mj-lt"/>
                </a:rPr>
              </a:br>
              <a:r>
                <a:rPr kumimoji="0" lang="en-AU" sz="1000" b="1" i="0" u="none" strike="noStrike" kern="0" cap="none" spc="0" normalizeH="0" baseline="0" noProof="0" smtClean="0">
                  <a:ln>
                    <a:noFill/>
                  </a:ln>
                  <a:solidFill>
                    <a:schemeClr val="bg1"/>
                  </a:solidFill>
                  <a:effectLst/>
                  <a:uLnTx/>
                  <a:uFillTx/>
                  <a:latin typeface="+mj-lt"/>
                </a:rPr>
                <a:t>of rare </a:t>
              </a:r>
              <a:r>
                <a:rPr kumimoji="0" lang="en-AU" sz="1000" b="1" i="0" u="none" strike="noStrike" kern="0" cap="none" spc="0" normalizeH="0" baseline="0" noProof="0" dirty="0">
                  <a:ln>
                    <a:noFill/>
                  </a:ln>
                  <a:solidFill>
                    <a:schemeClr val="bg1"/>
                  </a:solidFill>
                  <a:effectLst/>
                  <a:uLnTx/>
                  <a:uFillTx/>
                  <a:latin typeface="+mj-lt"/>
                </a:rPr>
                <a:t>flora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and fauna</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in the park</a:t>
              </a:r>
              <a:endParaRPr kumimoji="0" lang="en-US" sz="1000" b="1" i="0" u="none" strike="noStrike" kern="0" cap="none" spc="0" normalizeH="0" baseline="0" noProof="0" dirty="0">
                <a:ln>
                  <a:noFill/>
                </a:ln>
                <a:solidFill>
                  <a:schemeClr val="bg1"/>
                </a:solidFill>
                <a:effectLst/>
                <a:uLnTx/>
                <a:uFillTx/>
                <a:latin typeface="+mj-lt"/>
              </a:endParaRPr>
            </a:p>
          </p:txBody>
        </p:sp>
        <p:sp>
          <p:nvSpPr>
            <p:cNvPr id="171" name="Rectangle 25"/>
            <p:cNvSpPr>
              <a:spLocks noChangeArrowheads="1"/>
            </p:cNvSpPr>
            <p:nvPr/>
          </p:nvSpPr>
          <p:spPr bwMode="auto">
            <a:xfrm>
              <a:off x="6045882" y="4311971"/>
              <a:ext cx="11476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20% of </a:t>
              </a:r>
              <a:r>
                <a:rPr kumimoji="0" lang="en-US" sz="1000" b="0" i="0" u="none" strike="noStrike" kern="0" cap="none" spc="0" normalizeH="0" baseline="0" noProof="0">
                  <a:ln>
                    <a:noFill/>
                  </a:ln>
                  <a:solidFill>
                    <a:sysClr val="windowText" lastClr="000000"/>
                  </a:solidFill>
                  <a:effectLst/>
                  <a:uLnTx/>
                  <a:uFillTx/>
                  <a:latin typeface="+mn-lt"/>
                </a:rPr>
                <a:t>all </a:t>
              </a:r>
              <a:r>
                <a:rPr kumimoji="0" lang="en-US" sz="1000" b="0" i="0" u="none" strike="noStrike" kern="0" cap="none" spc="0" normalizeH="0" baseline="0" noProof="0" smtClean="0">
                  <a:ln>
                    <a:noFill/>
                  </a:ln>
                  <a:solidFill>
                    <a:sysClr val="windowText" lastClr="000000"/>
                  </a:solidFill>
                  <a:effectLst/>
                  <a:uLnTx/>
                  <a:uFillTx/>
                  <a:latin typeface="+mn-lt"/>
                </a:rPr>
                <a:t>flora and fauna </a:t>
              </a:r>
              <a:r>
                <a:rPr kumimoji="0" lang="en-US" sz="1000" b="0" i="0" u="none" strike="noStrike" kern="0" cap="none" spc="0" normalizeH="0" baseline="0" noProof="0" dirty="0">
                  <a:ln>
                    <a:noFill/>
                  </a:ln>
                  <a:solidFill>
                    <a:sysClr val="windowText" lastClr="000000"/>
                  </a:solidFill>
                  <a:effectLst/>
                  <a:uLnTx/>
                  <a:uFillTx/>
                  <a:latin typeface="+mn-lt"/>
                </a:rPr>
                <a:t>species are exhibiting signs of stress</a:t>
              </a:r>
            </a:p>
          </p:txBody>
        </p:sp>
        <p:sp>
          <p:nvSpPr>
            <p:cNvPr id="172" name="Rectangle 25"/>
            <p:cNvSpPr>
              <a:spLocks noChangeArrowheads="1"/>
            </p:cNvSpPr>
            <p:nvPr/>
          </p:nvSpPr>
          <p:spPr bwMode="auto">
            <a:xfrm>
              <a:off x="6045881" y="5314138"/>
              <a:ext cx="1271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17% of those species identified as under stress classified as rare</a:t>
              </a:r>
            </a:p>
          </p:txBody>
        </p:sp>
        <p:cxnSp>
          <p:nvCxnSpPr>
            <p:cNvPr id="173" name="Straight Arrow Connector 172"/>
            <p:cNvCxnSpPr/>
            <p:nvPr/>
          </p:nvCxnSpPr>
          <p:spPr bwMode="auto">
            <a:xfrm flipV="1">
              <a:off x="4590033" y="4624711"/>
              <a:ext cx="1" cy="180399"/>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Arrow Connector 173"/>
            <p:cNvCxnSpPr/>
            <p:nvPr/>
          </p:nvCxnSpPr>
          <p:spPr bwMode="auto">
            <a:xfrm>
              <a:off x="4590033" y="6247585"/>
              <a:ext cx="0" cy="230800"/>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Arrow Connector 174"/>
            <p:cNvCxnSpPr/>
            <p:nvPr/>
          </p:nvCxnSpPr>
          <p:spPr bwMode="auto">
            <a:xfrm flipV="1">
              <a:off x="4590033" y="5468281"/>
              <a:ext cx="1" cy="180399"/>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 name="Text Box 17"/>
            <p:cNvSpPr txBox="1">
              <a:spLocks noChangeArrowheads="1"/>
            </p:cNvSpPr>
            <p:nvPr/>
          </p:nvSpPr>
          <p:spPr bwMode="auto">
            <a:xfrm>
              <a:off x="7719709" y="2900531"/>
              <a:ext cx="1353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latin typeface="+mj-lt"/>
                </a:rPr>
                <a:t>Improved Biodiversity</a:t>
              </a:r>
            </a:p>
          </p:txBody>
        </p:sp>
        <p:sp>
          <p:nvSpPr>
            <p:cNvPr id="177" name="Text Box 17"/>
            <p:cNvSpPr txBox="1">
              <a:spLocks noChangeArrowheads="1"/>
            </p:cNvSpPr>
            <p:nvPr/>
          </p:nvSpPr>
          <p:spPr bwMode="auto">
            <a:xfrm>
              <a:off x="7719709" y="3962484"/>
              <a:ext cx="1353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latin typeface="+mj-lt"/>
                </a:rPr>
                <a:t>Improved visitor appeal</a:t>
              </a:r>
            </a:p>
          </p:txBody>
        </p:sp>
        <p:cxnSp>
          <p:nvCxnSpPr>
            <p:cNvPr id="178" name="Elbow Connector 177"/>
            <p:cNvCxnSpPr>
              <a:stCxn id="170" idx="3"/>
              <a:endCxn id="176" idx="1"/>
            </p:cNvCxnSpPr>
            <p:nvPr/>
          </p:nvCxnSpPr>
          <p:spPr>
            <a:xfrm flipV="1">
              <a:off x="7184041" y="3131364"/>
              <a:ext cx="535668" cy="534859"/>
            </a:xfrm>
            <a:prstGeom prst="bentConnector3">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70" idx="3"/>
              <a:endCxn id="177" idx="1"/>
            </p:cNvCxnSpPr>
            <p:nvPr/>
          </p:nvCxnSpPr>
          <p:spPr>
            <a:xfrm>
              <a:off x="7184041" y="3666223"/>
              <a:ext cx="535668" cy="527094"/>
            </a:xfrm>
            <a:prstGeom prst="bentConnector3">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0" name="Text Box 17"/>
            <p:cNvSpPr txBox="1">
              <a:spLocks noChangeArrowheads="1"/>
            </p:cNvSpPr>
            <p:nvPr/>
          </p:nvSpPr>
          <p:spPr bwMode="auto">
            <a:xfrm>
              <a:off x="7714946" y="2541807"/>
              <a:ext cx="1449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6"/>
                  </a:solidFill>
                  <a:effectLst/>
                  <a:uLnTx/>
                  <a:uFillTx/>
                  <a:latin typeface="+mj-lt"/>
                </a:rPr>
                <a:t>Benefits</a:t>
              </a:r>
            </a:p>
          </p:txBody>
        </p:sp>
        <p:sp>
          <p:nvSpPr>
            <p:cNvPr id="181" name="Text Box 17"/>
            <p:cNvSpPr txBox="1">
              <a:spLocks noChangeArrowheads="1"/>
            </p:cNvSpPr>
            <p:nvPr/>
          </p:nvSpPr>
          <p:spPr bwMode="auto">
            <a:xfrm>
              <a:off x="4634520" y="2109474"/>
              <a:ext cx="25495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chemeClr val="accent6"/>
                  </a:solidFill>
                  <a:effectLst/>
                  <a:uLnTx/>
                  <a:uFillTx/>
                  <a:latin typeface="+mj-lt"/>
                </a:rPr>
                <a:t>Problem statement</a:t>
              </a:r>
              <a:endParaRPr kumimoji="0" lang="en-US" sz="1400" b="1" i="0" u="none" strike="noStrike" kern="0" cap="none" spc="0" normalizeH="0" baseline="0" noProof="0" dirty="0">
                <a:ln>
                  <a:noFill/>
                </a:ln>
                <a:solidFill>
                  <a:schemeClr val="accent6"/>
                </a:solidFill>
                <a:effectLst/>
                <a:uLnTx/>
                <a:uFillTx/>
                <a:latin typeface="+mj-lt"/>
              </a:endParaRPr>
            </a:p>
          </p:txBody>
        </p:sp>
        <p:sp>
          <p:nvSpPr>
            <p:cNvPr id="182" name="Line 52"/>
            <p:cNvSpPr>
              <a:spLocks noChangeShapeType="1"/>
            </p:cNvSpPr>
            <p:nvPr/>
          </p:nvSpPr>
          <p:spPr bwMode="auto">
            <a:xfrm>
              <a:off x="24805" y="4030062"/>
              <a:ext cx="4606732" cy="10033"/>
            </a:xfrm>
            <a:prstGeom prst="line">
              <a:avLst/>
            </a:prstGeom>
            <a:ln>
              <a:headEnd/>
              <a:tailEnd type="stealth" w="lg" len="lg"/>
            </a:ln>
            <a:effectLst/>
            <a:extLst/>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3" name="Text Box 15"/>
            <p:cNvSpPr txBox="1">
              <a:spLocks noChangeArrowheads="1"/>
            </p:cNvSpPr>
            <p:nvPr/>
          </p:nvSpPr>
          <p:spPr bwMode="auto">
            <a:xfrm>
              <a:off x="3080141" y="3155718"/>
              <a:ext cx="116058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1"/>
                  </a:solidFill>
                  <a:effectLst/>
                  <a:uLnTx/>
                  <a:uFillTx/>
                  <a:latin typeface="+mj-lt"/>
                </a:rPr>
                <a:t>Low </a:t>
              </a:r>
              <a:r>
                <a:rPr kumimoji="0" lang="en-US" sz="1100" b="1" i="0" u="none" strike="noStrike" kern="0" cap="none" spc="0" normalizeH="0" baseline="0" noProof="0">
                  <a:ln>
                    <a:noFill/>
                  </a:ln>
                  <a:solidFill>
                    <a:schemeClr val="accent1"/>
                  </a:solidFill>
                  <a:effectLst/>
                  <a:uLnTx/>
                  <a:uFillTx/>
                  <a:latin typeface="+mj-lt"/>
                </a:rPr>
                <a:t>in-flows </a:t>
              </a:r>
              <a:r>
                <a:rPr kumimoji="0" lang="en-US" sz="1100" b="1" i="0" u="none" strike="noStrike" kern="0" cap="none" spc="0" normalizeH="0" baseline="0" noProof="0" smtClean="0">
                  <a:ln>
                    <a:noFill/>
                  </a:ln>
                  <a:solidFill>
                    <a:schemeClr val="accent1"/>
                  </a:solidFill>
                  <a:effectLst/>
                  <a:uLnTx/>
                  <a:uFillTx/>
                  <a:latin typeface="+mj-lt"/>
                </a:rPr>
                <a:t/>
              </a:r>
              <a:br>
                <a:rPr kumimoji="0" lang="en-US" sz="1100" b="1" i="0" u="none" strike="noStrike" kern="0" cap="none" spc="0" normalizeH="0" baseline="0" noProof="0" smtClean="0">
                  <a:ln>
                    <a:noFill/>
                  </a:ln>
                  <a:solidFill>
                    <a:schemeClr val="accent1"/>
                  </a:solidFill>
                  <a:effectLst/>
                  <a:uLnTx/>
                  <a:uFillTx/>
                  <a:latin typeface="+mj-lt"/>
                </a:rPr>
              </a:br>
              <a:r>
                <a:rPr kumimoji="0" lang="en-US" sz="1100" b="1" i="0" u="none" strike="noStrike" kern="0" cap="none" spc="0" normalizeH="0" baseline="0" noProof="0" smtClean="0">
                  <a:ln>
                    <a:noFill/>
                  </a:ln>
                  <a:solidFill>
                    <a:schemeClr val="accent1"/>
                  </a:solidFill>
                  <a:effectLst/>
                  <a:uLnTx/>
                  <a:uFillTx/>
                  <a:latin typeface="+mj-lt"/>
                </a:rPr>
                <a:t>and </a:t>
              </a:r>
              <a:r>
                <a:rPr kumimoji="0" lang="en-US" sz="1100" b="1" i="0" u="none" strike="noStrike" kern="0" cap="none" spc="0" normalizeH="0" baseline="0" noProof="0" dirty="0">
                  <a:ln>
                    <a:noFill/>
                  </a:ln>
                  <a:solidFill>
                    <a:schemeClr val="accent1"/>
                  </a:solidFill>
                  <a:effectLst/>
                  <a:uLnTx/>
                  <a:uFillTx/>
                  <a:latin typeface="+mj-lt"/>
                </a:rPr>
                <a:t>flushing in waterways</a:t>
              </a:r>
            </a:p>
          </p:txBody>
        </p:sp>
        <p:sp>
          <p:nvSpPr>
            <p:cNvPr id="184" name="Text Box 17"/>
            <p:cNvSpPr txBox="1">
              <a:spLocks noChangeArrowheads="1"/>
            </p:cNvSpPr>
            <p:nvPr/>
          </p:nvSpPr>
          <p:spPr bwMode="auto">
            <a:xfrm>
              <a:off x="3080141" y="2145961"/>
              <a:ext cx="14834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accent1"/>
                  </a:solidFill>
                  <a:effectLst/>
                  <a:uLnTx/>
                  <a:uFillTx/>
                  <a:latin typeface="+mj-lt"/>
                </a:rPr>
                <a:t>Increased </a:t>
              </a:r>
              <a:r>
                <a:rPr kumimoji="0" lang="en-US" sz="1100" b="1" i="0" u="none" strike="noStrike" kern="0" cap="none" spc="0" normalizeH="0" baseline="0" noProof="0" smtClean="0">
                  <a:ln>
                    <a:noFill/>
                  </a:ln>
                  <a:solidFill>
                    <a:schemeClr val="accent1"/>
                  </a:solidFill>
                  <a:effectLst/>
                  <a:uLnTx/>
                  <a:uFillTx/>
                  <a:latin typeface="+mj-lt"/>
                </a:rPr>
                <a:t>nutrients and pesticides </a:t>
              </a:r>
              <a:r>
                <a:rPr kumimoji="0" lang="en-US" sz="1100" b="1" i="0" u="none" strike="noStrike" kern="0" cap="none" spc="0" normalizeH="0" baseline="0" noProof="0" dirty="0">
                  <a:ln>
                    <a:noFill/>
                  </a:ln>
                  <a:solidFill>
                    <a:schemeClr val="accent1"/>
                  </a:solidFill>
                  <a:effectLst/>
                  <a:uLnTx/>
                  <a:uFillTx/>
                  <a:latin typeface="+mj-lt"/>
                </a:rPr>
                <a:t>in run-off from farms</a:t>
              </a:r>
            </a:p>
          </p:txBody>
        </p:sp>
        <p:sp>
          <p:nvSpPr>
            <p:cNvPr id="185" name="Rectangle 47"/>
            <p:cNvSpPr>
              <a:spLocks noChangeArrowheads="1"/>
            </p:cNvSpPr>
            <p:nvPr/>
          </p:nvSpPr>
          <p:spPr bwMode="auto">
            <a:xfrm>
              <a:off x="283005" y="1502571"/>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mn-lt"/>
                </a:rPr>
                <a:t>High cost of maintenance</a:t>
              </a:r>
            </a:p>
          </p:txBody>
        </p:sp>
        <p:sp>
          <p:nvSpPr>
            <p:cNvPr id="186" name="Rectangle 31"/>
            <p:cNvSpPr>
              <a:spLocks noChangeArrowheads="1"/>
            </p:cNvSpPr>
            <p:nvPr/>
          </p:nvSpPr>
          <p:spPr bwMode="auto">
            <a:xfrm>
              <a:off x="283005" y="1947902"/>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Out-dated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farming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practices</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87" name="Rectangle 37"/>
            <p:cNvSpPr>
              <a:spLocks noChangeArrowheads="1"/>
            </p:cNvSpPr>
            <p:nvPr/>
          </p:nvSpPr>
          <p:spPr bwMode="auto">
            <a:xfrm>
              <a:off x="1678659" y="1528947"/>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ysClr val="windowText" lastClr="000000"/>
                  </a:solidFill>
                  <a:effectLst/>
                  <a:uLnTx/>
                  <a:uFillTx/>
                  <a:latin typeface="+mn-lt"/>
                </a:rPr>
                <a:t>Poor filtration equipment</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88" name="Rectangle 32"/>
            <p:cNvSpPr>
              <a:spLocks noChangeArrowheads="1"/>
            </p:cNvSpPr>
            <p:nvPr/>
          </p:nvSpPr>
          <p:spPr bwMode="auto">
            <a:xfrm>
              <a:off x="283005" y="3495335"/>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New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agricultural</a:t>
              </a:r>
              <a:endParaRPr kumimoji="0" lang="en-US" sz="9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mn-lt"/>
                </a:rPr>
                <a:t>businesses</a:t>
              </a:r>
            </a:p>
          </p:txBody>
        </p:sp>
        <p:sp>
          <p:nvSpPr>
            <p:cNvPr id="189" name="Rectangle 35"/>
            <p:cNvSpPr>
              <a:spLocks noChangeArrowheads="1"/>
            </p:cNvSpPr>
            <p:nvPr/>
          </p:nvSpPr>
          <p:spPr bwMode="auto">
            <a:xfrm>
              <a:off x="283005" y="3088728"/>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Climate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variability</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90" name="Rectangle 35"/>
            <p:cNvSpPr>
              <a:spLocks noChangeArrowheads="1"/>
            </p:cNvSpPr>
            <p:nvPr/>
          </p:nvSpPr>
          <p:spPr bwMode="auto">
            <a:xfrm>
              <a:off x="1678659" y="2192128"/>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Over-use </a:t>
              </a:r>
              <a:r>
                <a:rPr kumimoji="0" lang="en-US" sz="900" b="0" i="0" u="none" strike="noStrike" kern="0" cap="none" spc="0" normalizeH="0" baseline="0" noProof="0" smtClean="0">
                  <a:ln>
                    <a:noFill/>
                  </a:ln>
                  <a:solidFill>
                    <a:sysClr val="windowText" lastClr="000000"/>
                  </a:solidFill>
                  <a:effectLst/>
                  <a:uLnTx/>
                  <a:uFillTx/>
                  <a:latin typeface="+mn-lt"/>
                </a:rPr>
                <a:t>of</a:t>
              </a:r>
              <a:r>
                <a:rPr kumimoji="0" lang="en-US" sz="900" b="0" i="0" u="none" strike="noStrike" kern="0" cap="none" spc="0" normalizeH="0" noProof="0" smtClean="0">
                  <a:ln>
                    <a:noFill/>
                  </a:ln>
                  <a:solidFill>
                    <a:sysClr val="windowText" lastClr="000000"/>
                  </a:solidFill>
                  <a:effectLst/>
                  <a:uLnTx/>
                  <a:uFillTx/>
                  <a:latin typeface="+mn-lt"/>
                </a:rPr>
                <a:t> </a:t>
              </a:r>
              <a:br>
                <a:rPr kumimoji="0" lang="en-US" sz="900" b="0" i="0" u="none" strike="noStrike" kern="0" cap="none" spc="0" normalizeH="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fertilisers and pesticides</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91" name="Rectangle 31"/>
            <p:cNvSpPr>
              <a:spLocks noChangeArrowheads="1"/>
            </p:cNvSpPr>
            <p:nvPr/>
          </p:nvSpPr>
          <p:spPr bwMode="auto">
            <a:xfrm>
              <a:off x="283005" y="2484492"/>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Insect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infestation</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92" name="Rectangle 32"/>
            <p:cNvSpPr>
              <a:spLocks noChangeArrowheads="1"/>
            </p:cNvSpPr>
            <p:nvPr/>
          </p:nvSpPr>
          <p:spPr bwMode="auto">
            <a:xfrm>
              <a:off x="1678659" y="3522810"/>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Increased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irrigation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demand</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93" name="Text Box 17"/>
            <p:cNvSpPr txBox="1">
              <a:spLocks noChangeArrowheads="1"/>
            </p:cNvSpPr>
            <p:nvPr/>
          </p:nvSpPr>
          <p:spPr bwMode="auto">
            <a:xfrm>
              <a:off x="3080141" y="1228899"/>
              <a:ext cx="121149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1"/>
                  </a:solidFill>
                  <a:effectLst/>
                  <a:uLnTx/>
                  <a:uFillTx/>
                  <a:latin typeface="+mj-lt"/>
                </a:rPr>
                <a:t>Chemical contamination from factory</a:t>
              </a:r>
            </a:p>
          </p:txBody>
        </p:sp>
        <p:sp>
          <p:nvSpPr>
            <p:cNvPr id="194" name="Rectangle 37"/>
            <p:cNvSpPr>
              <a:spLocks noChangeArrowheads="1"/>
            </p:cNvSpPr>
            <p:nvPr/>
          </p:nvSpPr>
          <p:spPr bwMode="auto">
            <a:xfrm>
              <a:off x="1678659" y="1133509"/>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lvl="0">
                <a:defRPr/>
              </a:pPr>
              <a:r>
                <a:rPr lang="en-AU" sz="900" kern="0">
                  <a:solidFill>
                    <a:sysClr val="windowText" lastClr="000000"/>
                  </a:solidFill>
                </a:rPr>
                <a:t>Inadequate monitoring </a:t>
              </a:r>
              <a:endParaRPr lang="en-US" sz="900" kern="0" dirty="0">
                <a:solidFill>
                  <a:sysClr val="windowText" lastClr="000000"/>
                </a:solidFill>
              </a:endParaRPr>
            </a:p>
          </p:txBody>
        </p:sp>
        <p:cxnSp>
          <p:nvCxnSpPr>
            <p:cNvPr id="195" name="Straight Arrow Connector 194"/>
            <p:cNvCxnSpPr/>
            <p:nvPr/>
          </p:nvCxnSpPr>
          <p:spPr>
            <a:xfrm>
              <a:off x="1071196" y="1687237"/>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2543028" y="1687237"/>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1071196" y="2302955"/>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1071196" y="2616406"/>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1071196" y="3778774"/>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1071196" y="3287598"/>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2543028" y="3646894"/>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2543028" y="3287598"/>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2543028" y="2446043"/>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1837911" y="3437385"/>
              <a:ext cx="216000"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05" name="Rectangle 35"/>
            <p:cNvSpPr>
              <a:spLocks noChangeArrowheads="1"/>
            </p:cNvSpPr>
            <p:nvPr/>
          </p:nvSpPr>
          <p:spPr bwMode="auto">
            <a:xfrm>
              <a:off x="1678659" y="3176584"/>
              <a:ext cx="791979" cy="211203"/>
            </a:xfrm>
            <a:prstGeom prst="rect">
              <a:avLst/>
            </a:prstGeom>
            <a:solidFill>
              <a:schemeClr val="bg1"/>
            </a:solidFill>
            <a:ln>
              <a:noFill/>
            </a:ln>
            <a:effectLst/>
            <a:extLst/>
          </p:spPr>
          <p:txBody>
            <a:bodyPr wrap="square" lIns="18000" tIns="36000" rIns="18000" bIns="36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mn-lt"/>
                </a:rPr>
                <a:t>Low rainfall</a:t>
              </a:r>
              <a:endParaRPr kumimoji="0" lang="en-US" sz="900" b="0" i="0" u="none" strike="noStrike" kern="0" cap="none" spc="0" normalizeH="0" baseline="0" noProof="0" dirty="0">
                <a:ln>
                  <a:noFill/>
                </a:ln>
                <a:solidFill>
                  <a:sysClr val="windowText" lastClr="000000"/>
                </a:solidFill>
                <a:effectLst/>
                <a:uLnTx/>
                <a:uFillTx/>
                <a:latin typeface="+mn-lt"/>
              </a:endParaRPr>
            </a:p>
          </p:txBody>
        </p:sp>
        <p:cxnSp>
          <p:nvCxnSpPr>
            <p:cNvPr id="206" name="Straight Arrow Connector 205"/>
            <p:cNvCxnSpPr/>
            <p:nvPr/>
          </p:nvCxnSpPr>
          <p:spPr>
            <a:xfrm>
              <a:off x="2543028" y="1370810"/>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4140203" y="3455800"/>
              <a:ext cx="491334"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8" name="Elbow Connector 207"/>
            <p:cNvCxnSpPr/>
            <p:nvPr/>
          </p:nvCxnSpPr>
          <p:spPr>
            <a:xfrm rot="16200000" flipH="1">
              <a:off x="4105836" y="2747690"/>
              <a:ext cx="560069" cy="491335"/>
            </a:xfrm>
            <a:prstGeom prst="bentConnector3">
              <a:avLst>
                <a:gd name="adj1" fmla="val 99887"/>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rot="16200000" flipV="1">
              <a:off x="3738525" y="2050719"/>
              <a:ext cx="1468370" cy="472900"/>
            </a:xfrm>
            <a:prstGeom prst="bentConnector3">
              <a:avLst>
                <a:gd name="adj1" fmla="val 100337"/>
              </a:avLst>
            </a:prstGeom>
            <a:ln w="1905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657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Unpacking the problem helps to inform all elements of the ILM</a:t>
            </a:r>
            <a:endParaRPr lang="en-AU"/>
          </a:p>
        </p:txBody>
      </p:sp>
      <p:grpSp>
        <p:nvGrpSpPr>
          <p:cNvPr id="4" name="Group 3"/>
          <p:cNvGrpSpPr/>
          <p:nvPr/>
        </p:nvGrpSpPr>
        <p:grpSpPr>
          <a:xfrm>
            <a:off x="24805" y="1186261"/>
            <a:ext cx="9139796" cy="5603293"/>
            <a:chOff x="24805" y="1133509"/>
            <a:chExt cx="9139796" cy="5603293"/>
          </a:xfrm>
        </p:grpSpPr>
        <p:sp>
          <p:nvSpPr>
            <p:cNvPr id="60" name="Line 52"/>
            <p:cNvSpPr>
              <a:spLocks noChangeShapeType="1"/>
            </p:cNvSpPr>
            <p:nvPr/>
          </p:nvSpPr>
          <p:spPr bwMode="auto">
            <a:xfrm>
              <a:off x="5630987" y="4046569"/>
              <a:ext cx="405368" cy="883"/>
            </a:xfrm>
            <a:prstGeom prst="line">
              <a:avLst/>
            </a:prstGeom>
            <a:ln>
              <a:headEnd/>
              <a:tailEnd type="stealth" w="lg" len="lg"/>
            </a:ln>
            <a:effectLst/>
            <a:extLst/>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Rectangle 4"/>
            <p:cNvSpPr>
              <a:spLocks noChangeArrowheads="1"/>
            </p:cNvSpPr>
            <p:nvPr/>
          </p:nvSpPr>
          <p:spPr bwMode="gray">
            <a:xfrm>
              <a:off x="4634521" y="3048000"/>
              <a:ext cx="1147094" cy="1235514"/>
            </a:xfrm>
            <a:prstGeom prst="rect">
              <a:avLst/>
            </a:prstGeom>
            <a:solidFill>
              <a:schemeClr val="accent1"/>
            </a:solidFill>
            <a:ln w="12700">
              <a:solidFill>
                <a:schemeClr val="tx2">
                  <a:lumMod val="75000"/>
                </a:schemeClr>
              </a:solidFill>
              <a:miter lim="800000"/>
              <a:headEnd/>
              <a:tailEnd/>
            </a:ln>
            <a:effectLst/>
            <a:extLst/>
          </p:spPr>
          <p:txBody>
            <a:bodyPr wrap="none" lIns="108000" rIns="108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High levels</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of toxicity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in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waterways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bg1"/>
                </a:solidFill>
                <a:effectLst/>
                <a:uLnTx/>
                <a:uFillTx/>
                <a:latin typeface="+mj-lt"/>
              </a:endParaRPr>
            </a:p>
          </p:txBody>
        </p:sp>
        <p:sp>
          <p:nvSpPr>
            <p:cNvPr id="68" name="Rectangle 29"/>
            <p:cNvSpPr>
              <a:spLocks noChangeArrowheads="1"/>
            </p:cNvSpPr>
            <p:nvPr/>
          </p:nvSpPr>
          <p:spPr bwMode="auto">
            <a:xfrm>
              <a:off x="4648816" y="4317181"/>
              <a:ext cx="127114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dirty="0">
                  <a:ln>
                    <a:noFill/>
                  </a:ln>
                  <a:solidFill>
                    <a:sysClr val="windowText" lastClr="000000"/>
                  </a:solidFill>
                  <a:effectLst/>
                  <a:uLnTx/>
                  <a:uFillTx/>
                  <a:latin typeface="+mn-lt"/>
                </a:rPr>
                <a:t>Concentration level of pesticide </a:t>
              </a:r>
              <a:r>
                <a:rPr kumimoji="0" lang="en-AU" sz="950" b="0" i="0" u="none" strike="noStrike" kern="0" cap="none" spc="0" normalizeH="0" baseline="0" noProof="0">
                  <a:ln>
                    <a:noFill/>
                  </a:ln>
                  <a:solidFill>
                    <a:sysClr val="windowText" lastClr="000000"/>
                  </a:solidFill>
                  <a:effectLst/>
                  <a:uLnTx/>
                  <a:uFillTx/>
                  <a:latin typeface="+mn-lt"/>
                </a:rPr>
                <a:t>(</a:t>
              </a:r>
              <a:r>
                <a:rPr kumimoji="0" lang="en-AU" sz="950" b="0" i="0" u="none" strike="noStrike" kern="0" cap="none" spc="0" normalizeH="0" baseline="0" noProof="0" smtClean="0">
                  <a:ln>
                    <a:noFill/>
                  </a:ln>
                  <a:solidFill>
                    <a:sysClr val="windowText" lastClr="000000"/>
                  </a:solidFill>
                  <a:effectLst/>
                  <a:uLnTx/>
                  <a:uFillTx/>
                  <a:latin typeface="+mn-lt"/>
                </a:rPr>
                <a:t>parts/million</a:t>
              </a:r>
              <a:r>
                <a:rPr kumimoji="0" lang="en-AU" sz="950" b="0" i="0" u="none" strike="noStrike" kern="0" cap="none" spc="0" normalizeH="0" baseline="0" noProof="0" dirty="0">
                  <a:ln>
                    <a:noFill/>
                  </a:ln>
                  <a:solidFill>
                    <a:sysClr val="windowText" lastClr="000000"/>
                  </a:solidFill>
                  <a:effectLst/>
                  <a:uLnTx/>
                  <a:uFillTx/>
                  <a:latin typeface="+mn-lt"/>
                </a:rPr>
                <a:t>) in water from major streams in park over last 18 months</a:t>
              </a:r>
              <a:endParaRPr kumimoji="0" lang="en-US" sz="950" b="0" i="0" u="none" strike="noStrike" kern="0" cap="none" spc="0" normalizeH="0" baseline="0" noProof="0" dirty="0">
                <a:ln>
                  <a:noFill/>
                </a:ln>
                <a:solidFill>
                  <a:sysClr val="windowText" lastClr="000000"/>
                </a:solidFill>
                <a:effectLst/>
                <a:uLnTx/>
                <a:uFillTx/>
                <a:latin typeface="+mn-lt"/>
              </a:endParaRPr>
            </a:p>
          </p:txBody>
        </p:sp>
        <p:sp>
          <p:nvSpPr>
            <p:cNvPr id="71" name="Rectangle 29"/>
            <p:cNvSpPr>
              <a:spLocks noChangeArrowheads="1"/>
            </p:cNvSpPr>
            <p:nvPr/>
          </p:nvSpPr>
          <p:spPr bwMode="auto">
            <a:xfrm>
              <a:off x="4648816" y="6059694"/>
              <a:ext cx="127114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dirty="0">
                  <a:ln>
                    <a:noFill/>
                  </a:ln>
                  <a:solidFill>
                    <a:sysClr val="windowText" lastClr="000000"/>
                  </a:solidFill>
                  <a:effectLst/>
                  <a:uLnTx/>
                  <a:uFillTx/>
                </a:rPr>
                <a:t>25% reduction in stream flow and projected to continue</a:t>
              </a:r>
              <a:endParaRPr kumimoji="0" lang="en-US" sz="950" b="0" i="0" u="none" strike="noStrike" kern="0" cap="none" spc="0" normalizeH="0" baseline="0" noProof="0" dirty="0">
                <a:ln>
                  <a:noFill/>
                </a:ln>
                <a:solidFill>
                  <a:sysClr val="windowText" lastClr="000000"/>
                </a:solidFill>
                <a:effectLst/>
                <a:uLnTx/>
                <a:uFillTx/>
              </a:endParaRPr>
            </a:p>
          </p:txBody>
        </p:sp>
        <p:sp>
          <p:nvSpPr>
            <p:cNvPr id="81" name="Rectangle 29"/>
            <p:cNvSpPr>
              <a:spLocks noChangeArrowheads="1"/>
            </p:cNvSpPr>
            <p:nvPr/>
          </p:nvSpPr>
          <p:spPr bwMode="auto">
            <a:xfrm>
              <a:off x="4648816" y="5314138"/>
              <a:ext cx="1271146"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50" b="0" i="0" u="none" strike="noStrike" kern="0" cap="none" spc="0" normalizeH="0" baseline="0" noProof="0" smtClean="0">
                  <a:ln>
                    <a:noFill/>
                  </a:ln>
                  <a:solidFill>
                    <a:sysClr val="windowText" lastClr="000000"/>
                  </a:solidFill>
                  <a:effectLst/>
                  <a:uLnTx/>
                  <a:uFillTx/>
                </a:rPr>
                <a:t>10% increase in heavy metals in waterways</a:t>
              </a:r>
              <a:endParaRPr kumimoji="0" lang="en-US" sz="950" b="0" i="0" u="none" strike="noStrike" kern="0" cap="none" spc="0" normalizeH="0" baseline="0" noProof="0" dirty="0">
                <a:ln>
                  <a:noFill/>
                </a:ln>
                <a:solidFill>
                  <a:sysClr val="windowText" lastClr="000000"/>
                </a:solidFill>
                <a:effectLst/>
                <a:uLnTx/>
                <a:uFillTx/>
              </a:endParaRPr>
            </a:p>
          </p:txBody>
        </p:sp>
        <p:sp>
          <p:nvSpPr>
            <p:cNvPr id="82" name="Rectangle 25"/>
            <p:cNvSpPr>
              <a:spLocks noChangeArrowheads="1"/>
            </p:cNvSpPr>
            <p:nvPr/>
          </p:nvSpPr>
          <p:spPr bwMode="auto">
            <a:xfrm>
              <a:off x="6045881" y="6059694"/>
              <a:ext cx="12715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Risk </a:t>
              </a:r>
              <a:r>
                <a:rPr kumimoji="0" lang="en-US" sz="1000" b="0" i="0" u="none" strike="noStrike" kern="0" cap="none" spc="0" normalizeH="0" baseline="0" noProof="0">
                  <a:ln>
                    <a:noFill/>
                  </a:ln>
                  <a:solidFill>
                    <a:sysClr val="windowText" lastClr="000000"/>
                  </a:solidFill>
                  <a:effectLst/>
                  <a:uLnTx/>
                  <a:uFillTx/>
                  <a:latin typeface="+mn-lt"/>
                </a:rPr>
                <a:t>to </a:t>
              </a:r>
              <a:r>
                <a:rPr kumimoji="0" lang="en-US" sz="1000" b="0" i="0" u="none" strike="noStrike" kern="0" cap="none" spc="0" normalizeH="0" baseline="0" noProof="0" smtClean="0">
                  <a:ln>
                    <a:noFill/>
                  </a:ln>
                  <a:solidFill>
                    <a:sysClr val="windowText" lastClr="000000"/>
                  </a:solidFill>
                  <a:effectLst/>
                  <a:uLnTx/>
                  <a:uFillTx/>
                  <a:latin typeface="+mn-lt"/>
                </a:rPr>
                <a:t>flora and fauna </a:t>
              </a:r>
              <a:r>
                <a:rPr kumimoji="0" lang="en-US" sz="1000" b="0" i="0" u="none" strike="noStrike" kern="0" cap="none" spc="0" normalizeH="0" baseline="0" noProof="0" dirty="0">
                  <a:ln>
                    <a:noFill/>
                  </a:ln>
                  <a:solidFill>
                    <a:sysClr val="windowText" lastClr="000000"/>
                  </a:solidFill>
                  <a:effectLst/>
                  <a:uLnTx/>
                  <a:uFillTx/>
                  <a:latin typeface="+mn-lt"/>
                </a:rPr>
                <a:t>is rated medium to high </a:t>
              </a:r>
            </a:p>
          </p:txBody>
        </p:sp>
        <p:sp>
          <p:nvSpPr>
            <p:cNvPr id="83" name="Rectangle 4"/>
            <p:cNvSpPr>
              <a:spLocks noChangeArrowheads="1"/>
            </p:cNvSpPr>
            <p:nvPr/>
          </p:nvSpPr>
          <p:spPr bwMode="gray">
            <a:xfrm>
              <a:off x="6038765" y="3048132"/>
              <a:ext cx="1145276" cy="1236182"/>
            </a:xfrm>
            <a:prstGeom prst="rect">
              <a:avLst/>
            </a:prstGeom>
            <a:solidFill>
              <a:srgbClr val="0063A6"/>
            </a:solidFill>
            <a:ln w="12700">
              <a:solidFill>
                <a:schemeClr val="tx2">
                  <a:lumMod val="75000"/>
                </a:schemeClr>
              </a:solidFill>
              <a:miter lim="800000"/>
              <a:headEnd/>
              <a:tailEnd/>
            </a:ln>
            <a:effectLst/>
            <a:extLst/>
          </p:spPr>
          <p:txBody>
            <a:bodyPr wrap="none" lIns="108000" rIns="108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Threaten</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mj-lt"/>
                </a:rPr>
                <a:t>the </a:t>
              </a:r>
              <a:r>
                <a:rPr kumimoji="0" lang="en-AU" sz="1000" b="1" i="0" u="none" strike="noStrike" kern="0" cap="none" spc="0" normalizeH="0" baseline="0" noProof="0" smtClean="0">
                  <a:ln>
                    <a:noFill/>
                  </a:ln>
                  <a:solidFill>
                    <a:schemeClr val="bg1"/>
                  </a:solidFill>
                  <a:effectLst/>
                  <a:uLnTx/>
                  <a:uFillTx/>
                  <a:latin typeface="+mj-lt"/>
                </a:rPr>
                <a:t>presence </a:t>
              </a:r>
              <a:br>
                <a:rPr kumimoji="0" lang="en-AU" sz="1000" b="1" i="0" u="none" strike="noStrike" kern="0" cap="none" spc="0" normalizeH="0" baseline="0" noProof="0" smtClean="0">
                  <a:ln>
                    <a:noFill/>
                  </a:ln>
                  <a:solidFill>
                    <a:schemeClr val="bg1"/>
                  </a:solidFill>
                  <a:effectLst/>
                  <a:uLnTx/>
                  <a:uFillTx/>
                  <a:latin typeface="+mj-lt"/>
                </a:rPr>
              </a:br>
              <a:r>
                <a:rPr kumimoji="0" lang="en-AU" sz="1000" b="1" i="0" u="none" strike="noStrike" kern="0" cap="none" spc="0" normalizeH="0" baseline="0" noProof="0" smtClean="0">
                  <a:ln>
                    <a:noFill/>
                  </a:ln>
                  <a:solidFill>
                    <a:schemeClr val="bg1"/>
                  </a:solidFill>
                  <a:effectLst/>
                  <a:uLnTx/>
                  <a:uFillTx/>
                  <a:latin typeface="+mj-lt"/>
                </a:rPr>
                <a:t>of rare </a:t>
              </a:r>
              <a:r>
                <a:rPr kumimoji="0" lang="en-AU" sz="1000" b="1" i="0" u="none" strike="noStrike" kern="0" cap="none" spc="0" normalizeH="0" baseline="0" noProof="0" dirty="0">
                  <a:ln>
                    <a:noFill/>
                  </a:ln>
                  <a:solidFill>
                    <a:schemeClr val="bg1"/>
                  </a:solidFill>
                  <a:effectLst/>
                  <a:uLnTx/>
                  <a:uFillTx/>
                  <a:latin typeface="+mj-lt"/>
                </a:rPr>
                <a:t>flora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and fauna</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rPr>
                <a:t>in the park</a:t>
              </a:r>
              <a:endParaRPr kumimoji="0" lang="en-US" sz="1000" b="1" i="0" u="none" strike="noStrike" kern="0" cap="none" spc="0" normalizeH="0" baseline="0" noProof="0" dirty="0">
                <a:ln>
                  <a:noFill/>
                </a:ln>
                <a:solidFill>
                  <a:schemeClr val="bg1"/>
                </a:solidFill>
                <a:effectLst/>
                <a:uLnTx/>
                <a:uFillTx/>
                <a:latin typeface="+mj-lt"/>
              </a:endParaRPr>
            </a:p>
          </p:txBody>
        </p:sp>
        <p:sp>
          <p:nvSpPr>
            <p:cNvPr id="84" name="Rectangle 25"/>
            <p:cNvSpPr>
              <a:spLocks noChangeArrowheads="1"/>
            </p:cNvSpPr>
            <p:nvPr/>
          </p:nvSpPr>
          <p:spPr bwMode="auto">
            <a:xfrm>
              <a:off x="6045882" y="4311971"/>
              <a:ext cx="11476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20% of </a:t>
              </a:r>
              <a:r>
                <a:rPr kumimoji="0" lang="en-US" sz="1000" b="0" i="0" u="none" strike="noStrike" kern="0" cap="none" spc="0" normalizeH="0" baseline="0" noProof="0">
                  <a:ln>
                    <a:noFill/>
                  </a:ln>
                  <a:solidFill>
                    <a:sysClr val="windowText" lastClr="000000"/>
                  </a:solidFill>
                  <a:effectLst/>
                  <a:uLnTx/>
                  <a:uFillTx/>
                  <a:latin typeface="+mn-lt"/>
                </a:rPr>
                <a:t>all </a:t>
              </a:r>
              <a:r>
                <a:rPr kumimoji="0" lang="en-US" sz="1000" b="0" i="0" u="none" strike="noStrike" kern="0" cap="none" spc="0" normalizeH="0" baseline="0" noProof="0" smtClean="0">
                  <a:ln>
                    <a:noFill/>
                  </a:ln>
                  <a:solidFill>
                    <a:sysClr val="windowText" lastClr="000000"/>
                  </a:solidFill>
                  <a:effectLst/>
                  <a:uLnTx/>
                  <a:uFillTx/>
                  <a:latin typeface="+mn-lt"/>
                </a:rPr>
                <a:t>flora and fauna </a:t>
              </a:r>
              <a:r>
                <a:rPr kumimoji="0" lang="en-US" sz="1000" b="0" i="0" u="none" strike="noStrike" kern="0" cap="none" spc="0" normalizeH="0" baseline="0" noProof="0" dirty="0">
                  <a:ln>
                    <a:noFill/>
                  </a:ln>
                  <a:solidFill>
                    <a:sysClr val="windowText" lastClr="000000"/>
                  </a:solidFill>
                  <a:effectLst/>
                  <a:uLnTx/>
                  <a:uFillTx/>
                  <a:latin typeface="+mn-lt"/>
                </a:rPr>
                <a:t>species are exhibiting signs of stress</a:t>
              </a:r>
            </a:p>
          </p:txBody>
        </p:sp>
        <p:sp>
          <p:nvSpPr>
            <p:cNvPr id="85" name="Rectangle 25"/>
            <p:cNvSpPr>
              <a:spLocks noChangeArrowheads="1"/>
            </p:cNvSpPr>
            <p:nvPr/>
          </p:nvSpPr>
          <p:spPr bwMode="auto">
            <a:xfrm>
              <a:off x="6045881" y="5314138"/>
              <a:ext cx="1271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rPr>
                <a:t>17% of those species identified as under stress classified as rare</a:t>
              </a:r>
            </a:p>
          </p:txBody>
        </p:sp>
        <p:cxnSp>
          <p:nvCxnSpPr>
            <p:cNvPr id="86" name="Straight Arrow Connector 85"/>
            <p:cNvCxnSpPr/>
            <p:nvPr/>
          </p:nvCxnSpPr>
          <p:spPr bwMode="auto">
            <a:xfrm flipV="1">
              <a:off x="4590033" y="4624711"/>
              <a:ext cx="1" cy="180399"/>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p:nvPr/>
          </p:nvCxnSpPr>
          <p:spPr bwMode="auto">
            <a:xfrm>
              <a:off x="4590033" y="6247585"/>
              <a:ext cx="0" cy="230800"/>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p:nvPr/>
          </p:nvCxnSpPr>
          <p:spPr bwMode="auto">
            <a:xfrm flipV="1">
              <a:off x="4590033" y="5468281"/>
              <a:ext cx="1" cy="180399"/>
            </a:xfrm>
            <a:prstGeom prst="straightConnector1">
              <a:avLst/>
            </a:prstGeom>
            <a:solidFill>
              <a:schemeClr val="accent1"/>
            </a:solidFill>
            <a:ln w="190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 Box 17"/>
            <p:cNvSpPr txBox="1">
              <a:spLocks noChangeArrowheads="1"/>
            </p:cNvSpPr>
            <p:nvPr/>
          </p:nvSpPr>
          <p:spPr bwMode="auto">
            <a:xfrm>
              <a:off x="7719709" y="2900531"/>
              <a:ext cx="1353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latin typeface="+mj-lt"/>
                </a:rPr>
                <a:t>Improved Biodiversity</a:t>
              </a:r>
            </a:p>
          </p:txBody>
        </p:sp>
        <p:sp>
          <p:nvSpPr>
            <p:cNvPr id="90" name="Text Box 17"/>
            <p:cNvSpPr txBox="1">
              <a:spLocks noChangeArrowheads="1"/>
            </p:cNvSpPr>
            <p:nvPr/>
          </p:nvSpPr>
          <p:spPr bwMode="auto">
            <a:xfrm>
              <a:off x="7719709" y="3962484"/>
              <a:ext cx="1353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latin typeface="+mj-lt"/>
                </a:rPr>
                <a:t>Improved visitor appeal</a:t>
              </a:r>
            </a:p>
          </p:txBody>
        </p:sp>
        <p:cxnSp>
          <p:nvCxnSpPr>
            <p:cNvPr id="91" name="Elbow Connector 90"/>
            <p:cNvCxnSpPr>
              <a:stCxn id="83" idx="3"/>
              <a:endCxn id="89" idx="1"/>
            </p:cNvCxnSpPr>
            <p:nvPr/>
          </p:nvCxnSpPr>
          <p:spPr>
            <a:xfrm flipV="1">
              <a:off x="7184041" y="3131364"/>
              <a:ext cx="535668" cy="534859"/>
            </a:xfrm>
            <a:prstGeom prst="bentConnector3">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83" idx="3"/>
              <a:endCxn id="90" idx="1"/>
            </p:cNvCxnSpPr>
            <p:nvPr/>
          </p:nvCxnSpPr>
          <p:spPr>
            <a:xfrm>
              <a:off x="7184041" y="3666223"/>
              <a:ext cx="535668" cy="527094"/>
            </a:xfrm>
            <a:prstGeom prst="bentConnector3">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6" name="Text Box 17"/>
            <p:cNvSpPr txBox="1">
              <a:spLocks noChangeArrowheads="1"/>
            </p:cNvSpPr>
            <p:nvPr/>
          </p:nvSpPr>
          <p:spPr bwMode="auto">
            <a:xfrm>
              <a:off x="7714946" y="2541807"/>
              <a:ext cx="1449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6"/>
                  </a:solidFill>
                  <a:effectLst/>
                  <a:uLnTx/>
                  <a:uFillTx/>
                  <a:latin typeface="+mj-lt"/>
                </a:rPr>
                <a:t>Benefits</a:t>
              </a:r>
            </a:p>
          </p:txBody>
        </p:sp>
        <p:sp>
          <p:nvSpPr>
            <p:cNvPr id="97" name="Text Box 17"/>
            <p:cNvSpPr txBox="1">
              <a:spLocks noChangeArrowheads="1"/>
            </p:cNvSpPr>
            <p:nvPr/>
          </p:nvSpPr>
          <p:spPr bwMode="auto">
            <a:xfrm>
              <a:off x="4634520" y="2109474"/>
              <a:ext cx="25495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chemeClr val="accent6"/>
                  </a:solidFill>
                  <a:effectLst/>
                  <a:uLnTx/>
                  <a:uFillTx/>
                  <a:latin typeface="+mj-lt"/>
                </a:rPr>
                <a:t>Problem statement</a:t>
              </a:r>
              <a:endParaRPr kumimoji="0" lang="en-US" sz="1400" b="1" i="0" u="none" strike="noStrike" kern="0" cap="none" spc="0" normalizeH="0" baseline="0" noProof="0" dirty="0">
                <a:ln>
                  <a:noFill/>
                </a:ln>
                <a:solidFill>
                  <a:schemeClr val="accent6"/>
                </a:solidFill>
                <a:effectLst/>
                <a:uLnTx/>
                <a:uFillTx/>
                <a:latin typeface="+mj-lt"/>
              </a:endParaRPr>
            </a:p>
          </p:txBody>
        </p:sp>
        <p:sp>
          <p:nvSpPr>
            <p:cNvPr id="98" name="Line 52"/>
            <p:cNvSpPr>
              <a:spLocks noChangeShapeType="1"/>
            </p:cNvSpPr>
            <p:nvPr/>
          </p:nvSpPr>
          <p:spPr bwMode="auto">
            <a:xfrm>
              <a:off x="24805" y="4030062"/>
              <a:ext cx="4606732" cy="10033"/>
            </a:xfrm>
            <a:prstGeom prst="line">
              <a:avLst/>
            </a:prstGeom>
            <a:ln>
              <a:headEnd/>
              <a:tailEnd type="stealth" w="lg" len="lg"/>
            </a:ln>
            <a:effectLst/>
            <a:extLst/>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Text Box 15"/>
            <p:cNvSpPr txBox="1">
              <a:spLocks noChangeArrowheads="1"/>
            </p:cNvSpPr>
            <p:nvPr/>
          </p:nvSpPr>
          <p:spPr bwMode="auto">
            <a:xfrm>
              <a:off x="3080141" y="3155718"/>
              <a:ext cx="116058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1"/>
                  </a:solidFill>
                  <a:effectLst/>
                  <a:uLnTx/>
                  <a:uFillTx/>
                  <a:latin typeface="+mj-lt"/>
                </a:rPr>
                <a:t>Low </a:t>
              </a:r>
              <a:r>
                <a:rPr kumimoji="0" lang="en-US" sz="1100" b="1" i="0" u="none" strike="noStrike" kern="0" cap="none" spc="0" normalizeH="0" baseline="0" noProof="0">
                  <a:ln>
                    <a:noFill/>
                  </a:ln>
                  <a:solidFill>
                    <a:schemeClr val="accent1"/>
                  </a:solidFill>
                  <a:effectLst/>
                  <a:uLnTx/>
                  <a:uFillTx/>
                  <a:latin typeface="+mj-lt"/>
                </a:rPr>
                <a:t>in-flows </a:t>
              </a:r>
              <a:r>
                <a:rPr kumimoji="0" lang="en-US" sz="1100" b="1" i="0" u="none" strike="noStrike" kern="0" cap="none" spc="0" normalizeH="0" baseline="0" noProof="0" smtClean="0">
                  <a:ln>
                    <a:noFill/>
                  </a:ln>
                  <a:solidFill>
                    <a:schemeClr val="accent1"/>
                  </a:solidFill>
                  <a:effectLst/>
                  <a:uLnTx/>
                  <a:uFillTx/>
                  <a:latin typeface="+mj-lt"/>
                </a:rPr>
                <a:t/>
              </a:r>
              <a:br>
                <a:rPr kumimoji="0" lang="en-US" sz="1100" b="1" i="0" u="none" strike="noStrike" kern="0" cap="none" spc="0" normalizeH="0" baseline="0" noProof="0" smtClean="0">
                  <a:ln>
                    <a:noFill/>
                  </a:ln>
                  <a:solidFill>
                    <a:schemeClr val="accent1"/>
                  </a:solidFill>
                  <a:effectLst/>
                  <a:uLnTx/>
                  <a:uFillTx/>
                  <a:latin typeface="+mj-lt"/>
                </a:rPr>
              </a:br>
              <a:r>
                <a:rPr kumimoji="0" lang="en-US" sz="1100" b="1" i="0" u="none" strike="noStrike" kern="0" cap="none" spc="0" normalizeH="0" baseline="0" noProof="0" smtClean="0">
                  <a:ln>
                    <a:noFill/>
                  </a:ln>
                  <a:solidFill>
                    <a:schemeClr val="accent1"/>
                  </a:solidFill>
                  <a:effectLst/>
                  <a:uLnTx/>
                  <a:uFillTx/>
                  <a:latin typeface="+mj-lt"/>
                </a:rPr>
                <a:t>and </a:t>
              </a:r>
              <a:r>
                <a:rPr kumimoji="0" lang="en-US" sz="1100" b="1" i="0" u="none" strike="noStrike" kern="0" cap="none" spc="0" normalizeH="0" baseline="0" noProof="0" dirty="0">
                  <a:ln>
                    <a:noFill/>
                  </a:ln>
                  <a:solidFill>
                    <a:schemeClr val="accent1"/>
                  </a:solidFill>
                  <a:effectLst/>
                  <a:uLnTx/>
                  <a:uFillTx/>
                  <a:latin typeface="+mj-lt"/>
                </a:rPr>
                <a:t>flushing in waterways</a:t>
              </a:r>
            </a:p>
          </p:txBody>
        </p:sp>
        <p:sp>
          <p:nvSpPr>
            <p:cNvPr id="100" name="Text Box 17"/>
            <p:cNvSpPr txBox="1">
              <a:spLocks noChangeArrowheads="1"/>
            </p:cNvSpPr>
            <p:nvPr/>
          </p:nvSpPr>
          <p:spPr bwMode="auto">
            <a:xfrm>
              <a:off x="3080141" y="2145961"/>
              <a:ext cx="14834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accent1"/>
                  </a:solidFill>
                  <a:effectLst/>
                  <a:uLnTx/>
                  <a:uFillTx/>
                  <a:latin typeface="+mj-lt"/>
                </a:rPr>
                <a:t>Increased </a:t>
              </a:r>
              <a:r>
                <a:rPr kumimoji="0" lang="en-US" sz="1100" b="1" i="0" u="none" strike="noStrike" kern="0" cap="none" spc="0" normalizeH="0" baseline="0" noProof="0" smtClean="0">
                  <a:ln>
                    <a:noFill/>
                  </a:ln>
                  <a:solidFill>
                    <a:schemeClr val="accent1"/>
                  </a:solidFill>
                  <a:effectLst/>
                  <a:uLnTx/>
                  <a:uFillTx/>
                  <a:latin typeface="+mj-lt"/>
                </a:rPr>
                <a:t>nutrients and pesticides </a:t>
              </a:r>
              <a:r>
                <a:rPr kumimoji="0" lang="en-US" sz="1100" b="1" i="0" u="none" strike="noStrike" kern="0" cap="none" spc="0" normalizeH="0" baseline="0" noProof="0" dirty="0">
                  <a:ln>
                    <a:noFill/>
                  </a:ln>
                  <a:solidFill>
                    <a:schemeClr val="accent1"/>
                  </a:solidFill>
                  <a:effectLst/>
                  <a:uLnTx/>
                  <a:uFillTx/>
                  <a:latin typeface="+mj-lt"/>
                </a:rPr>
                <a:t>in run-off from farms</a:t>
              </a:r>
            </a:p>
          </p:txBody>
        </p:sp>
        <p:sp>
          <p:nvSpPr>
            <p:cNvPr id="101" name="Rectangle 47"/>
            <p:cNvSpPr>
              <a:spLocks noChangeArrowheads="1"/>
            </p:cNvSpPr>
            <p:nvPr/>
          </p:nvSpPr>
          <p:spPr bwMode="auto">
            <a:xfrm>
              <a:off x="283005" y="1502571"/>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mn-lt"/>
                </a:rPr>
                <a:t>High cost of maintenance</a:t>
              </a:r>
            </a:p>
          </p:txBody>
        </p:sp>
        <p:sp>
          <p:nvSpPr>
            <p:cNvPr id="102" name="Rectangle 31"/>
            <p:cNvSpPr>
              <a:spLocks noChangeArrowheads="1"/>
            </p:cNvSpPr>
            <p:nvPr/>
          </p:nvSpPr>
          <p:spPr bwMode="auto">
            <a:xfrm>
              <a:off x="283005" y="1947902"/>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Out-dated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farming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practices</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03" name="Rectangle 37"/>
            <p:cNvSpPr>
              <a:spLocks noChangeArrowheads="1"/>
            </p:cNvSpPr>
            <p:nvPr/>
          </p:nvSpPr>
          <p:spPr bwMode="auto">
            <a:xfrm>
              <a:off x="1678659" y="1528947"/>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ysClr val="windowText" lastClr="000000"/>
                  </a:solidFill>
                  <a:effectLst/>
                  <a:uLnTx/>
                  <a:uFillTx/>
                  <a:latin typeface="+mn-lt"/>
                </a:rPr>
                <a:t>Poor filtration equipment</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04" name="Rectangle 32"/>
            <p:cNvSpPr>
              <a:spLocks noChangeArrowheads="1"/>
            </p:cNvSpPr>
            <p:nvPr/>
          </p:nvSpPr>
          <p:spPr bwMode="auto">
            <a:xfrm>
              <a:off x="283005" y="3495335"/>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New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agricultural</a:t>
              </a:r>
              <a:endParaRPr kumimoji="0" lang="en-US" sz="9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mn-lt"/>
                </a:rPr>
                <a:t>businesses</a:t>
              </a:r>
            </a:p>
          </p:txBody>
        </p:sp>
        <p:sp>
          <p:nvSpPr>
            <p:cNvPr id="105" name="Rectangle 35"/>
            <p:cNvSpPr>
              <a:spLocks noChangeArrowheads="1"/>
            </p:cNvSpPr>
            <p:nvPr/>
          </p:nvSpPr>
          <p:spPr bwMode="auto">
            <a:xfrm>
              <a:off x="283005" y="3088728"/>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Climate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variability</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06" name="Rectangle 35"/>
            <p:cNvSpPr>
              <a:spLocks noChangeArrowheads="1"/>
            </p:cNvSpPr>
            <p:nvPr/>
          </p:nvSpPr>
          <p:spPr bwMode="auto">
            <a:xfrm>
              <a:off x="1678659" y="2192128"/>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Over-use </a:t>
              </a:r>
              <a:r>
                <a:rPr kumimoji="0" lang="en-US" sz="900" b="0" i="0" u="none" strike="noStrike" kern="0" cap="none" spc="0" normalizeH="0" baseline="0" noProof="0" smtClean="0">
                  <a:ln>
                    <a:noFill/>
                  </a:ln>
                  <a:solidFill>
                    <a:sysClr val="windowText" lastClr="000000"/>
                  </a:solidFill>
                  <a:effectLst/>
                  <a:uLnTx/>
                  <a:uFillTx/>
                  <a:latin typeface="+mn-lt"/>
                </a:rPr>
                <a:t>of</a:t>
              </a:r>
              <a:r>
                <a:rPr kumimoji="0" lang="en-US" sz="900" b="0" i="0" u="none" strike="noStrike" kern="0" cap="none" spc="0" normalizeH="0" noProof="0" smtClean="0">
                  <a:ln>
                    <a:noFill/>
                  </a:ln>
                  <a:solidFill>
                    <a:sysClr val="windowText" lastClr="000000"/>
                  </a:solidFill>
                  <a:effectLst/>
                  <a:uLnTx/>
                  <a:uFillTx/>
                  <a:latin typeface="+mn-lt"/>
                </a:rPr>
                <a:t> </a:t>
              </a:r>
              <a:br>
                <a:rPr kumimoji="0" lang="en-US" sz="900" b="0" i="0" u="none" strike="noStrike" kern="0" cap="none" spc="0" normalizeH="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fertilisers and pesticides</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07" name="Rectangle 31"/>
            <p:cNvSpPr>
              <a:spLocks noChangeArrowheads="1"/>
            </p:cNvSpPr>
            <p:nvPr/>
          </p:nvSpPr>
          <p:spPr bwMode="auto">
            <a:xfrm>
              <a:off x="283005" y="2484492"/>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Insect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infestation</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08" name="Rectangle 32"/>
            <p:cNvSpPr>
              <a:spLocks noChangeArrowheads="1"/>
            </p:cNvSpPr>
            <p:nvPr/>
          </p:nvSpPr>
          <p:spPr bwMode="auto">
            <a:xfrm>
              <a:off x="1678659" y="3522810"/>
              <a:ext cx="113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Text" lastClr="000000"/>
                  </a:solidFill>
                  <a:effectLst/>
                  <a:uLnTx/>
                  <a:uFillTx/>
                  <a:latin typeface="+mn-lt"/>
                </a:rPr>
                <a:t>Increased </a:t>
              </a:r>
              <a:r>
                <a:rPr kumimoji="0" lang="en-US" sz="900" b="0" i="0" u="none" strike="noStrike" kern="0" cap="none" spc="0" normalizeH="0" baseline="0" noProof="0" smtClean="0">
                  <a:ln>
                    <a:noFill/>
                  </a:ln>
                  <a:solidFill>
                    <a:sysClr val="windowText" lastClr="000000"/>
                  </a:solidFill>
                  <a:effectLst/>
                  <a:uLnTx/>
                  <a:uFillTx/>
                  <a:latin typeface="+mn-lt"/>
                </a:rPr>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irrigation </a:t>
              </a:r>
              <a:br>
                <a:rPr kumimoji="0" lang="en-US" sz="900" b="0" i="0" u="none" strike="noStrike" kern="0" cap="none" spc="0" normalizeH="0" baseline="0" noProof="0" smtClean="0">
                  <a:ln>
                    <a:noFill/>
                  </a:ln>
                  <a:solidFill>
                    <a:sysClr val="windowText" lastClr="000000"/>
                  </a:solidFill>
                  <a:effectLst/>
                  <a:uLnTx/>
                  <a:uFillTx/>
                  <a:latin typeface="+mn-lt"/>
                </a:rPr>
              </a:br>
              <a:r>
                <a:rPr kumimoji="0" lang="en-US" sz="900" b="0" i="0" u="none" strike="noStrike" kern="0" cap="none" spc="0" normalizeH="0" baseline="0" noProof="0" smtClean="0">
                  <a:ln>
                    <a:noFill/>
                  </a:ln>
                  <a:solidFill>
                    <a:sysClr val="windowText" lastClr="000000"/>
                  </a:solidFill>
                  <a:effectLst/>
                  <a:uLnTx/>
                  <a:uFillTx/>
                  <a:latin typeface="+mn-lt"/>
                </a:rPr>
                <a:t>demand</a:t>
              </a:r>
              <a:endParaRPr kumimoji="0" lang="en-US" sz="900" b="0" i="0" u="none" strike="noStrike" kern="0" cap="none" spc="0" normalizeH="0" baseline="0" noProof="0" dirty="0">
                <a:ln>
                  <a:noFill/>
                </a:ln>
                <a:solidFill>
                  <a:sysClr val="windowText" lastClr="000000"/>
                </a:solidFill>
                <a:effectLst/>
                <a:uLnTx/>
                <a:uFillTx/>
                <a:latin typeface="+mn-lt"/>
              </a:endParaRPr>
            </a:p>
          </p:txBody>
        </p:sp>
        <p:sp>
          <p:nvSpPr>
            <p:cNvPr id="109" name="Text Box 17"/>
            <p:cNvSpPr txBox="1">
              <a:spLocks noChangeArrowheads="1"/>
            </p:cNvSpPr>
            <p:nvPr/>
          </p:nvSpPr>
          <p:spPr bwMode="auto">
            <a:xfrm>
              <a:off x="3080141" y="1228899"/>
              <a:ext cx="121149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1"/>
                  </a:solidFill>
                  <a:effectLst/>
                  <a:uLnTx/>
                  <a:uFillTx/>
                  <a:latin typeface="+mj-lt"/>
                </a:rPr>
                <a:t>Chemical contamination from factory</a:t>
              </a:r>
            </a:p>
          </p:txBody>
        </p:sp>
        <p:sp>
          <p:nvSpPr>
            <p:cNvPr id="110" name="Rectangle 37"/>
            <p:cNvSpPr>
              <a:spLocks noChangeArrowheads="1"/>
            </p:cNvSpPr>
            <p:nvPr/>
          </p:nvSpPr>
          <p:spPr bwMode="auto">
            <a:xfrm>
              <a:off x="1678659" y="1133509"/>
              <a:ext cx="113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nchor="ctr" anchorCtr="0">
              <a:spAutoFit/>
            </a:bodyPr>
            <a:lstStyle/>
            <a:p>
              <a:pPr lvl="0">
                <a:defRPr/>
              </a:pPr>
              <a:r>
                <a:rPr lang="en-AU" sz="900" kern="0">
                  <a:solidFill>
                    <a:sysClr val="windowText" lastClr="000000"/>
                  </a:solidFill>
                </a:rPr>
                <a:t>Inadequate monitoring </a:t>
              </a:r>
              <a:endParaRPr lang="en-US" sz="900" kern="0" dirty="0">
                <a:solidFill>
                  <a:sysClr val="windowText" lastClr="000000"/>
                </a:solidFill>
              </a:endParaRPr>
            </a:p>
          </p:txBody>
        </p:sp>
        <p:cxnSp>
          <p:nvCxnSpPr>
            <p:cNvPr id="111" name="Straight Arrow Connector 110"/>
            <p:cNvCxnSpPr/>
            <p:nvPr/>
          </p:nvCxnSpPr>
          <p:spPr>
            <a:xfrm>
              <a:off x="1071196" y="1687237"/>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2543028" y="1687237"/>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071196" y="2302955"/>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1071196" y="2616406"/>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1071196" y="3778774"/>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071196" y="3287598"/>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543028" y="3646894"/>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2543028" y="3287598"/>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2543028" y="2446043"/>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5400000">
              <a:off x="1837911" y="3437385"/>
              <a:ext cx="216000" cy="0"/>
            </a:xfrm>
            <a:prstGeom prst="straightConnector1">
              <a:avLst/>
            </a:prstGeom>
            <a:ln w="1905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21" name="Rectangle 35"/>
            <p:cNvSpPr>
              <a:spLocks noChangeArrowheads="1"/>
            </p:cNvSpPr>
            <p:nvPr/>
          </p:nvSpPr>
          <p:spPr bwMode="auto">
            <a:xfrm>
              <a:off x="1678659" y="3176584"/>
              <a:ext cx="791979" cy="211203"/>
            </a:xfrm>
            <a:prstGeom prst="rect">
              <a:avLst/>
            </a:prstGeom>
            <a:solidFill>
              <a:schemeClr val="bg1"/>
            </a:solidFill>
            <a:ln>
              <a:noFill/>
            </a:ln>
            <a:effectLst/>
            <a:extLst/>
          </p:spPr>
          <p:txBody>
            <a:bodyPr wrap="square" lIns="18000" tIns="36000" rIns="18000" bIns="360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ysClr val="windowText" lastClr="000000"/>
                  </a:solidFill>
                  <a:effectLst/>
                  <a:uLnTx/>
                  <a:uFillTx/>
                  <a:latin typeface="+mn-lt"/>
                </a:rPr>
                <a:t>Low rainfall</a:t>
              </a:r>
              <a:endParaRPr kumimoji="0" lang="en-US" sz="900" b="0" i="0" u="none" strike="noStrike" kern="0" cap="none" spc="0" normalizeH="0" baseline="0" noProof="0" dirty="0">
                <a:ln>
                  <a:noFill/>
                </a:ln>
                <a:solidFill>
                  <a:sysClr val="windowText" lastClr="000000"/>
                </a:solidFill>
                <a:effectLst/>
                <a:uLnTx/>
                <a:uFillTx/>
                <a:latin typeface="+mn-lt"/>
              </a:endParaRPr>
            </a:p>
          </p:txBody>
        </p:sp>
        <p:cxnSp>
          <p:nvCxnSpPr>
            <p:cNvPr id="122" name="Straight Arrow Connector 121"/>
            <p:cNvCxnSpPr/>
            <p:nvPr/>
          </p:nvCxnSpPr>
          <p:spPr>
            <a:xfrm>
              <a:off x="2543028" y="1370810"/>
              <a:ext cx="540000"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140203" y="3455800"/>
              <a:ext cx="491334" cy="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rot="16200000" flipH="1">
              <a:off x="4105836" y="2747690"/>
              <a:ext cx="560069" cy="491335"/>
            </a:xfrm>
            <a:prstGeom prst="bentConnector3">
              <a:avLst>
                <a:gd name="adj1" fmla="val 99887"/>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5" name="Elbow Connector 124"/>
            <p:cNvCxnSpPr/>
            <p:nvPr/>
          </p:nvCxnSpPr>
          <p:spPr>
            <a:xfrm rot="16200000" flipV="1">
              <a:off x="3738525" y="2050719"/>
              <a:ext cx="1468370" cy="472900"/>
            </a:xfrm>
            <a:prstGeom prst="bentConnector3">
              <a:avLst>
                <a:gd name="adj1" fmla="val 100337"/>
              </a:avLst>
            </a:prstGeom>
            <a:ln w="1905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grpSp>
      <p:sp>
        <p:nvSpPr>
          <p:cNvPr id="126" name="Text Box 7"/>
          <p:cNvSpPr txBox="1">
            <a:spLocks noChangeArrowheads="1"/>
          </p:cNvSpPr>
          <p:nvPr/>
        </p:nvSpPr>
        <p:spPr bwMode="auto">
          <a:xfrm>
            <a:off x="7714946" y="5316176"/>
            <a:ext cx="1335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a:ln>
                  <a:noFill/>
                </a:ln>
                <a:solidFill>
                  <a:schemeClr val="accent1"/>
                </a:solidFill>
                <a:effectLst/>
                <a:uLnTx/>
                <a:uFillTx/>
                <a:latin typeface="+mj-lt"/>
              </a:rPr>
              <a:t>Potential </a:t>
            </a:r>
            <a:r>
              <a:rPr kumimoji="0" lang="en-AU" sz="1200" b="1" i="0" u="none" strike="noStrike" kern="0" cap="none" spc="0" normalizeH="0" baseline="0" noProof="0" smtClean="0">
                <a:ln>
                  <a:noFill/>
                </a:ln>
                <a:solidFill>
                  <a:schemeClr val="accent1"/>
                </a:solidFill>
                <a:effectLst/>
                <a:uLnTx/>
                <a:uFillTx/>
                <a:latin typeface="+mj-lt"/>
              </a:rPr>
              <a:t>KPIs and measures</a:t>
            </a:r>
            <a:endParaRPr kumimoji="0" lang="en-US" sz="1200" b="1" i="0" u="none" strike="noStrike" kern="0" cap="none" spc="0" normalizeH="0" baseline="0" noProof="0" dirty="0">
              <a:ln>
                <a:noFill/>
              </a:ln>
              <a:solidFill>
                <a:schemeClr val="accent1"/>
              </a:solidFill>
              <a:effectLst/>
              <a:uLnTx/>
              <a:uFillTx/>
              <a:latin typeface="+mj-lt"/>
            </a:endParaRPr>
          </a:p>
        </p:txBody>
      </p:sp>
      <p:sp>
        <p:nvSpPr>
          <p:cNvPr id="127" name="Text Box 17"/>
          <p:cNvSpPr txBox="1">
            <a:spLocks noChangeArrowheads="1"/>
          </p:cNvSpPr>
          <p:nvPr/>
        </p:nvSpPr>
        <p:spPr bwMode="auto">
          <a:xfrm>
            <a:off x="2955108" y="5565045"/>
            <a:ext cx="11960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accent1"/>
                </a:solidFill>
                <a:effectLst/>
                <a:uLnTx/>
                <a:uFillTx/>
                <a:latin typeface="+mj-lt"/>
              </a:rPr>
              <a:t>Potential </a:t>
            </a:r>
            <a:r>
              <a:rPr kumimoji="0" lang="en-US" sz="1200" b="1" i="0" u="none" strike="noStrike" kern="0" cap="none" spc="0" normalizeH="0" baseline="0" noProof="0" smtClean="0">
                <a:ln>
                  <a:noFill/>
                </a:ln>
                <a:solidFill>
                  <a:schemeClr val="accent1"/>
                </a:solidFill>
                <a:effectLst/>
                <a:uLnTx/>
                <a:uFillTx/>
                <a:latin typeface="+mj-lt"/>
              </a:rPr>
              <a:t>interventions</a:t>
            </a:r>
            <a:endParaRPr kumimoji="0" lang="en-US" sz="1200" b="1" i="0" u="none" strike="noStrike" kern="0" cap="none" spc="0" normalizeH="0" baseline="0" noProof="0" dirty="0">
              <a:ln>
                <a:noFill/>
              </a:ln>
              <a:solidFill>
                <a:schemeClr val="accent1"/>
              </a:solidFill>
              <a:effectLst/>
              <a:uLnTx/>
              <a:uFillTx/>
              <a:latin typeface="+mj-lt"/>
            </a:endParaRPr>
          </a:p>
        </p:txBody>
      </p:sp>
      <p:sp>
        <p:nvSpPr>
          <p:cNvPr id="128" name="Rectangle 37"/>
          <p:cNvSpPr>
            <a:spLocks noChangeArrowheads="1"/>
          </p:cNvSpPr>
          <p:nvPr/>
        </p:nvSpPr>
        <p:spPr bwMode="auto">
          <a:xfrm>
            <a:off x="7722334" y="3390929"/>
            <a:ext cx="1382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a:ln>
                  <a:noFill/>
                </a:ln>
                <a:solidFill>
                  <a:schemeClr val="accent1"/>
                </a:solidFill>
                <a:effectLst/>
                <a:uLnTx/>
                <a:uFillTx/>
                <a:latin typeface="+mj-lt"/>
              </a:rPr>
              <a:t>If </a:t>
            </a:r>
            <a:r>
              <a:rPr kumimoji="0" lang="en-AU" sz="1200" b="1" i="0" u="none" strike="noStrike" kern="0" cap="none" spc="0" normalizeH="0" baseline="0" noProof="0">
                <a:ln>
                  <a:noFill/>
                </a:ln>
                <a:solidFill>
                  <a:schemeClr val="accent1"/>
                </a:solidFill>
                <a:effectLst/>
                <a:uLnTx/>
                <a:uFillTx/>
                <a:latin typeface="+mj-lt"/>
              </a:rPr>
              <a:t>we </a:t>
            </a:r>
            <a:r>
              <a:rPr kumimoji="0" lang="en-AU" sz="1200" b="1" i="0" u="none" strike="noStrike" kern="0" cap="none" spc="0" normalizeH="0" baseline="0" noProof="0" smtClean="0">
                <a:ln>
                  <a:noFill/>
                </a:ln>
                <a:solidFill>
                  <a:schemeClr val="accent1"/>
                </a:solidFill>
                <a:effectLst/>
                <a:uLnTx/>
                <a:uFillTx/>
                <a:latin typeface="+mj-lt"/>
              </a:rPr>
              <a:t>do</a:t>
            </a:r>
            <a:r>
              <a:rPr kumimoji="0" lang="en-AU" sz="1200" b="1" i="0" u="none" strike="noStrike" kern="0" cap="none" spc="0" normalizeH="0" noProof="0" smtClean="0">
                <a:ln>
                  <a:noFill/>
                </a:ln>
                <a:solidFill>
                  <a:schemeClr val="accent1"/>
                </a:solidFill>
                <a:effectLst/>
                <a:uLnTx/>
                <a:uFillTx/>
                <a:latin typeface="+mj-lt"/>
              </a:rPr>
              <a:t> </a:t>
            </a:r>
            <a:r>
              <a:rPr kumimoji="0" lang="en-AU" sz="1200" b="1" i="0" u="none" strike="noStrike" kern="0" cap="none" spc="0" normalizeH="0" baseline="0" noProof="0" smtClean="0">
                <a:ln>
                  <a:noFill/>
                </a:ln>
                <a:solidFill>
                  <a:schemeClr val="accent1"/>
                </a:solidFill>
                <a:effectLst/>
                <a:uLnTx/>
                <a:uFillTx/>
                <a:latin typeface="+mj-lt"/>
              </a:rPr>
              <a:t>something about </a:t>
            </a:r>
            <a:r>
              <a:rPr kumimoji="0" lang="en-AU" sz="1200" b="1" i="0" u="none" strike="noStrike" kern="0" cap="none" spc="0" normalizeH="0" baseline="0" noProof="0">
                <a:ln>
                  <a:noFill/>
                </a:ln>
                <a:solidFill>
                  <a:schemeClr val="accent1"/>
                </a:solidFill>
                <a:effectLst/>
                <a:uLnTx/>
                <a:uFillTx/>
                <a:latin typeface="+mj-lt"/>
              </a:rPr>
              <a:t>the </a:t>
            </a:r>
            <a:r>
              <a:rPr kumimoji="0" lang="en-AU" sz="1200" b="1" i="0" u="none" strike="noStrike" kern="0" cap="none" spc="0" normalizeH="0" baseline="0" noProof="0" smtClean="0">
                <a:ln>
                  <a:noFill/>
                </a:ln>
                <a:solidFill>
                  <a:schemeClr val="accent1"/>
                </a:solidFill>
                <a:effectLst/>
                <a:uLnTx/>
                <a:uFillTx/>
                <a:latin typeface="+mj-lt"/>
              </a:rPr>
              <a:t>effect</a:t>
            </a:r>
            <a:endParaRPr kumimoji="0" lang="en-US" sz="1200" b="1" i="0" u="none" strike="noStrike" kern="0" cap="none" spc="0" normalizeH="0" baseline="0" noProof="0" dirty="0">
              <a:ln>
                <a:noFill/>
              </a:ln>
              <a:solidFill>
                <a:schemeClr val="accent1"/>
              </a:solidFill>
              <a:effectLst/>
              <a:uLnTx/>
              <a:uFillTx/>
              <a:latin typeface="+mj-lt"/>
            </a:endParaRPr>
          </a:p>
        </p:txBody>
      </p:sp>
      <p:sp>
        <p:nvSpPr>
          <p:cNvPr id="129" name="Text Box 17"/>
          <p:cNvSpPr txBox="1">
            <a:spLocks noChangeArrowheads="1"/>
          </p:cNvSpPr>
          <p:nvPr/>
        </p:nvSpPr>
        <p:spPr bwMode="auto">
          <a:xfrm>
            <a:off x="385885" y="5565045"/>
            <a:ext cx="1845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accent1"/>
                </a:solidFill>
                <a:effectLst/>
                <a:uLnTx/>
                <a:uFillTx/>
                <a:latin typeface="+mj-lt"/>
              </a:rPr>
              <a:t>Potential </a:t>
            </a:r>
            <a:r>
              <a:rPr kumimoji="0" lang="en-US" sz="1200" b="1" i="0" u="none" strike="noStrike" kern="0" cap="none" spc="0" normalizeH="0" baseline="0" noProof="0" smtClean="0">
                <a:ln>
                  <a:noFill/>
                </a:ln>
                <a:solidFill>
                  <a:schemeClr val="accent1"/>
                </a:solidFill>
                <a:effectLst/>
                <a:uLnTx/>
                <a:uFillTx/>
                <a:latin typeface="+mj-lt"/>
              </a:rPr>
              <a:t>changes </a:t>
            </a:r>
            <a:br>
              <a:rPr kumimoji="0" lang="en-US" sz="1200" b="1" i="0" u="none" strike="noStrike" kern="0" cap="none" spc="0" normalizeH="0" baseline="0" noProof="0" smtClean="0">
                <a:ln>
                  <a:noFill/>
                </a:ln>
                <a:solidFill>
                  <a:schemeClr val="accent1"/>
                </a:solidFill>
                <a:effectLst/>
                <a:uLnTx/>
                <a:uFillTx/>
                <a:latin typeface="+mj-lt"/>
              </a:rPr>
            </a:br>
            <a:r>
              <a:rPr kumimoji="0" lang="en-US" sz="1200" b="1" i="0" u="none" strike="noStrike" kern="0" cap="none" spc="0" normalizeH="0" baseline="0" noProof="0" smtClean="0">
                <a:ln>
                  <a:noFill/>
                </a:ln>
                <a:solidFill>
                  <a:schemeClr val="accent1"/>
                </a:solidFill>
                <a:effectLst/>
                <a:uLnTx/>
                <a:uFillTx/>
                <a:latin typeface="+mj-lt"/>
              </a:rPr>
              <a:t>and assets and </a:t>
            </a:r>
            <a:br>
              <a:rPr kumimoji="0" lang="en-US" sz="1200" b="1" i="0" u="none" strike="noStrike" kern="0" cap="none" spc="0" normalizeH="0" baseline="0" noProof="0" smtClean="0">
                <a:ln>
                  <a:noFill/>
                </a:ln>
                <a:solidFill>
                  <a:schemeClr val="accent1"/>
                </a:solidFill>
                <a:effectLst/>
                <a:uLnTx/>
                <a:uFillTx/>
                <a:latin typeface="+mj-lt"/>
              </a:rPr>
            </a:br>
            <a:r>
              <a:rPr kumimoji="0" lang="en-US" sz="1200" b="1" i="0" u="none" strike="noStrike" kern="0" cap="none" spc="0" normalizeH="0" baseline="0" noProof="0" smtClean="0">
                <a:ln>
                  <a:noFill/>
                </a:ln>
                <a:solidFill>
                  <a:schemeClr val="accent1"/>
                </a:solidFill>
                <a:effectLst/>
                <a:uLnTx/>
                <a:uFillTx/>
                <a:latin typeface="+mj-lt"/>
              </a:rPr>
              <a:t>sources </a:t>
            </a:r>
            <a:r>
              <a:rPr kumimoji="0" lang="en-US" sz="1200" b="1" i="0" u="none" strike="noStrike" kern="0" cap="none" spc="0" normalizeH="0" baseline="0" noProof="0" dirty="0">
                <a:ln>
                  <a:noFill/>
                </a:ln>
                <a:solidFill>
                  <a:schemeClr val="accent1"/>
                </a:solidFill>
                <a:effectLst/>
                <a:uLnTx/>
                <a:uFillTx/>
                <a:latin typeface="+mj-lt"/>
              </a:rPr>
              <a:t>of uncertainty</a:t>
            </a:r>
          </a:p>
        </p:txBody>
      </p:sp>
      <p:cxnSp>
        <p:nvCxnSpPr>
          <p:cNvPr id="132" name="Straight Arrow Connector 131"/>
          <p:cNvCxnSpPr/>
          <p:nvPr/>
        </p:nvCxnSpPr>
        <p:spPr>
          <a:xfrm flipV="1">
            <a:off x="1313424" y="4162896"/>
            <a:ext cx="0" cy="138357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553120" y="4162896"/>
            <a:ext cx="0" cy="138357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6200000" flipV="1">
            <a:off x="7461566" y="5276465"/>
            <a:ext cx="0" cy="540000"/>
          </a:xfrm>
          <a:prstGeom prst="straightConnector1">
            <a:avLst/>
          </a:prstGeom>
          <a:ln w="571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86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8"/>
          <p:cNvSpPr>
            <a:spLocks noGrp="1"/>
          </p:cNvSpPr>
          <p:nvPr>
            <p:ph type="title"/>
          </p:nvPr>
        </p:nvSpPr>
        <p:spPr>
          <a:prstGeom prst="rect">
            <a:avLst/>
          </a:prstGeom>
        </p:spPr>
        <p:txBody>
          <a:bodyPr>
            <a:normAutofit/>
          </a:bodyPr>
          <a:lstStyle/>
          <a:p>
            <a:pPr algn="l"/>
            <a:r>
              <a:rPr lang="en-US" smtClean="0"/>
              <a:t>Benefit definition workshop</a:t>
            </a:r>
            <a:endParaRPr lang="en-US" dirty="0"/>
          </a:p>
        </p:txBody>
      </p:sp>
      <p:sp>
        <p:nvSpPr>
          <p:cNvPr id="2" name="Inhaltsplatzhalter 1"/>
          <p:cNvSpPr>
            <a:spLocks noGrp="1"/>
          </p:cNvSpPr>
          <p:nvPr>
            <p:ph idx="1"/>
          </p:nvPr>
        </p:nvSpPr>
        <p:spPr>
          <a:xfrm>
            <a:off x="457200" y="1143000"/>
            <a:ext cx="6962775" cy="3461713"/>
          </a:xfrm>
        </p:spPr>
        <p:txBody>
          <a:bodyPr vert="horz" lIns="0" tIns="45720" rIns="91440" bIns="45720" rtlCol="0">
            <a:noAutofit/>
          </a:bodyPr>
          <a:lstStyle/>
          <a:p>
            <a:pPr marL="0" indent="0">
              <a:lnSpc>
                <a:spcPct val="125000"/>
              </a:lnSpc>
              <a:spcAft>
                <a:spcPts val="600"/>
              </a:spcAft>
              <a:buNone/>
            </a:pPr>
            <a:r>
              <a:rPr lang="en-AU" sz="1500" dirty="0"/>
              <a:t>Outcomes focused KPIs must have a clear relationship with the evidence that supports the Effect part of the problem statement. </a:t>
            </a:r>
          </a:p>
          <a:p>
            <a:pPr marL="0" indent="0">
              <a:lnSpc>
                <a:spcPct val="125000"/>
              </a:lnSpc>
              <a:spcAft>
                <a:spcPts val="600"/>
              </a:spcAft>
              <a:buNone/>
            </a:pPr>
            <a:r>
              <a:rPr lang="en-AU" sz="1500" dirty="0"/>
              <a:t>KPIs must be measurable and lead to an action. We should need to do something differently to deliver this outcome.</a:t>
            </a:r>
          </a:p>
          <a:p>
            <a:pPr marL="0" indent="0">
              <a:lnSpc>
                <a:spcPct val="125000"/>
              </a:lnSpc>
              <a:spcAft>
                <a:spcPts val="600"/>
              </a:spcAft>
              <a:buNone/>
            </a:pPr>
            <a:r>
              <a:rPr lang="en-AU" sz="1500" dirty="0"/>
              <a:t>Evidence around current or forecast state must be available for discussion at this workshop. This is the baseline. </a:t>
            </a:r>
          </a:p>
          <a:p>
            <a:pPr marL="0" indent="0">
              <a:lnSpc>
                <a:spcPct val="125000"/>
              </a:lnSpc>
              <a:spcAft>
                <a:spcPts val="600"/>
              </a:spcAft>
              <a:buNone/>
            </a:pPr>
            <a:r>
              <a:rPr lang="en-AU" sz="1500" dirty="0"/>
              <a:t>Initial view of Target state should also be determined at least for the most important KPIs. This combination ensures that the KPI, measure and its target is SMART (Specific, Measurable, Attainable, Relevant, and Time-Bound</a:t>
            </a:r>
          </a:p>
          <a:p>
            <a:pPr marL="0" indent="0">
              <a:lnSpc>
                <a:spcPct val="125000"/>
              </a:lnSpc>
              <a:spcAft>
                <a:spcPts val="600"/>
              </a:spcAft>
              <a:buNone/>
            </a:pPr>
            <a:r>
              <a:rPr lang="en-AU" sz="1500" dirty="0"/>
              <a:t>Uncertainty around benefit delivery should be recorded in the Benefit </a:t>
            </a:r>
            <a:r>
              <a:rPr lang="en-AU" sz="1500"/>
              <a:t>Management </a:t>
            </a:r>
            <a:r>
              <a:rPr lang="en-AU" sz="1500" smtClean="0"/>
              <a:t>Plan</a:t>
            </a:r>
            <a:endParaRPr lang="en-AU" sz="1500" dirty="0"/>
          </a:p>
        </p:txBody>
      </p:sp>
      <p:grpSp>
        <p:nvGrpSpPr>
          <p:cNvPr id="9" name="Gruppieren 12"/>
          <p:cNvGrpSpPr/>
          <p:nvPr/>
        </p:nvGrpSpPr>
        <p:grpSpPr bwMode="gray">
          <a:xfrm>
            <a:off x="194400" y="5090624"/>
            <a:ext cx="8949600" cy="1314000"/>
            <a:chOff x="-1" y="4583491"/>
            <a:chExt cx="12204000" cy="2274509"/>
          </a:xfrm>
          <a:solidFill>
            <a:srgbClr val="595959"/>
          </a:solidFill>
        </p:grpSpPr>
        <p:sp>
          <p:nvSpPr>
            <p:cNvPr id="10" name="Rectangle 20"/>
            <p:cNvSpPr>
              <a:spLocks noChangeArrowheads="1"/>
            </p:cNvSpPr>
            <p:nvPr/>
          </p:nvSpPr>
          <p:spPr bwMode="gray">
            <a:xfrm>
              <a:off x="-1" y="4583491"/>
              <a:ext cx="12204000" cy="2274509"/>
            </a:xfrm>
            <a:prstGeom prst="rect">
              <a:avLst/>
            </a:prstGeom>
            <a:solidFill>
              <a:schemeClr val="accent1">
                <a:lumMod val="75000"/>
              </a:schemeClr>
            </a:solidFill>
            <a:ln>
              <a:noFill/>
            </a:ln>
            <a:extLst/>
          </p:spPr>
          <p:txBody>
            <a:bodyPr vert="horz" wrap="square" lIns="405053" tIns="135018" rIns="405053" bIns="135018" numCol="1" anchor="ctr" anchorCtr="0" compatLnSpc="1">
              <a:prstTxWarp prst="textNoShape">
                <a:avLst/>
              </a:prstTxWarp>
            </a:bodyPr>
            <a:lstStyle/>
            <a:p>
              <a:r>
                <a:rPr lang="en-AU" b="1" dirty="0">
                  <a:solidFill>
                    <a:srgbClr val="FFFFFF"/>
                  </a:solidFill>
                  <a:latin typeface="+mj-lt"/>
                </a:rPr>
                <a:t>Benefits and KPIs communicate the measurable value of this investment to people, government, business, wider community. They must be outcomes that are of real interest to these groups.</a:t>
              </a:r>
            </a:p>
          </p:txBody>
        </p:sp>
        <p:sp>
          <p:nvSpPr>
            <p:cNvPr id="11" name="Gleichschenkliges Dreieck 14"/>
            <p:cNvSpPr/>
            <p:nvPr/>
          </p:nvSpPr>
          <p:spPr bwMode="gray">
            <a:xfrm rot="10800000">
              <a:off x="545023" y="4583491"/>
              <a:ext cx="543550" cy="266184"/>
            </a:xfrm>
            <a:prstGeom prst="triangle">
              <a:avLst/>
            </a:prstGeom>
            <a:solidFill>
              <a:schemeClr val="bg1"/>
            </a:solidFill>
            <a:ln w="12700">
              <a:noFill/>
              <a:round/>
              <a:headEnd/>
              <a:tailEnd/>
            </a:ln>
          </p:spPr>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algn="ctr"/>
              <a:endParaRPr lang="en-US" sz="1350" dirty="0">
                <a:solidFill>
                  <a:srgbClr val="FFFFFF"/>
                </a:solidFill>
              </a:endParaRPr>
            </a:p>
          </p:txBody>
        </p:sp>
      </p:grpSp>
    </p:spTree>
    <p:extLst>
      <p:ext uri="{BB962C8B-B14F-4D97-AF65-F5344CB8AC3E}">
        <p14:creationId xmlns:p14="http://schemas.microsoft.com/office/powerpoint/2010/main" val="7194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KPI input sheet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85" y="1097141"/>
            <a:ext cx="8296561" cy="530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8"/>
          <p:cNvSpPr>
            <a:spLocks noGrp="1"/>
          </p:cNvSpPr>
          <p:nvPr>
            <p:ph type="title"/>
          </p:nvPr>
        </p:nvSpPr>
        <p:spPr/>
        <p:txBody>
          <a:bodyPr/>
          <a:lstStyle/>
          <a:p>
            <a:r>
              <a:rPr lang="en-US" smtClean="0"/>
              <a:t>Response definition workshop</a:t>
            </a:r>
            <a:endParaRPr lang="en-US" dirty="0"/>
          </a:p>
        </p:txBody>
      </p:sp>
      <p:sp>
        <p:nvSpPr>
          <p:cNvPr id="4" name="Textplatzhalter 3"/>
          <p:cNvSpPr>
            <a:spLocks noGrp="1"/>
          </p:cNvSpPr>
          <p:nvPr>
            <p:ph type="body" sz="quarter" idx="1"/>
          </p:nvPr>
        </p:nvSpPr>
        <p:spPr>
          <a:xfrm>
            <a:off x="457200" y="1200151"/>
            <a:ext cx="6810375" cy="3894588"/>
          </a:xfrm>
        </p:spPr>
        <p:txBody>
          <a:bodyPr>
            <a:noAutofit/>
          </a:bodyPr>
          <a:lstStyle/>
          <a:p>
            <a:pPr marL="0" indent="0">
              <a:buNone/>
            </a:pPr>
            <a:r>
              <a:rPr lang="en-US" sz="1800" b="1" smtClean="0"/>
              <a:t>Response options analysis</a:t>
            </a:r>
          </a:p>
          <a:p>
            <a:pPr marL="0" indent="0">
              <a:buNone/>
            </a:pPr>
            <a:r>
              <a:rPr lang="en-AU" sz="1500" smtClean="0"/>
              <a:t>Focus on shaping genuine options and then assessing them against criteria of benefit delivery, risk and uncertainties, disbenefits, critical interdependencies. This is the initial view of ‘value/public good’ that will be delivered by this investment. The estimation of cost and time in the Solution workshop will determine ‘value for money’.</a:t>
            </a:r>
          </a:p>
          <a:p>
            <a:pPr marL="0" indent="0">
              <a:buNone/>
            </a:pPr>
            <a:r>
              <a:rPr lang="en-AU" sz="1500" smtClean="0"/>
              <a:t>No more than 3-4 options in addition to the ‘do nothing/stop investing’ option.</a:t>
            </a:r>
          </a:p>
          <a:p>
            <a:pPr marL="0" indent="0">
              <a:buNone/>
            </a:pPr>
            <a:r>
              <a:rPr lang="en-AU" sz="1500" smtClean="0"/>
              <a:t>Build stronger and explicit alignment between interventions and KPIs.</a:t>
            </a:r>
          </a:p>
          <a:p>
            <a:pPr marL="0" indent="0">
              <a:buNone/>
            </a:pPr>
            <a:r>
              <a:rPr lang="en-AU" sz="1500" smtClean="0"/>
              <a:t>Strengthen consideration of demand, productivity and supply in options shaping.</a:t>
            </a:r>
          </a:p>
          <a:p>
            <a:pPr marL="0" indent="0">
              <a:buNone/>
            </a:pPr>
            <a:r>
              <a:rPr lang="en-AU" sz="1500" smtClean="0"/>
              <a:t>Better manage time constraints of this workshop and allowing cost and time estimates to be developed outside the workshop builds more reality into time and cost discussion.</a:t>
            </a:r>
          </a:p>
        </p:txBody>
      </p:sp>
      <p:grpSp>
        <p:nvGrpSpPr>
          <p:cNvPr id="6" name="Group 5"/>
          <p:cNvGrpSpPr/>
          <p:nvPr/>
        </p:nvGrpSpPr>
        <p:grpSpPr>
          <a:xfrm>
            <a:off x="194400" y="5094738"/>
            <a:ext cx="8949600" cy="1314000"/>
            <a:chOff x="122034" y="4960962"/>
            <a:chExt cx="8975992" cy="1706104"/>
          </a:xfrm>
        </p:grpSpPr>
        <p:sp>
          <p:nvSpPr>
            <p:cNvPr id="14" name="Rectangle 20"/>
            <p:cNvSpPr>
              <a:spLocks noChangeArrowheads="1"/>
            </p:cNvSpPr>
            <p:nvPr/>
          </p:nvSpPr>
          <p:spPr bwMode="gray">
            <a:xfrm>
              <a:off x="122034" y="4960962"/>
              <a:ext cx="8975992" cy="1706104"/>
            </a:xfrm>
            <a:prstGeom prst="rect">
              <a:avLst/>
            </a:prstGeom>
            <a:solidFill>
              <a:schemeClr val="accent1">
                <a:lumMod val="75000"/>
              </a:schemeClr>
            </a:solidFill>
            <a:ln>
              <a:noFill/>
            </a:ln>
            <a:extLst/>
          </p:spPr>
          <p:txBody>
            <a:bodyPr vert="horz" wrap="square" lIns="405053" tIns="135018" rIns="405053" bIns="135018" numCol="1" anchor="ctr" anchorCtr="0" compatLnSpc="1">
              <a:prstTxWarp prst="textNoShape">
                <a:avLst/>
              </a:prstTxWarp>
            </a:bodyPr>
            <a:lstStyle/>
            <a:p>
              <a:r>
                <a:rPr lang="en-AU" sz="1600" b="1" dirty="0">
                  <a:solidFill>
                    <a:srgbClr val="FFFFFF"/>
                  </a:solidFill>
                  <a:latin typeface="+mj-lt"/>
                </a:rPr>
                <a:t>Shaping a new investment provides an opportunity to challenge the way government </a:t>
              </a:r>
              <a:r>
                <a:rPr lang="en-AU" sz="1600" b="1">
                  <a:solidFill>
                    <a:srgbClr val="FFFFFF"/>
                  </a:solidFill>
                  <a:latin typeface="+mj-lt"/>
                </a:rPr>
                <a:t>has </a:t>
              </a:r>
              <a:r>
                <a:rPr lang="en-AU" sz="1600" b="1" smtClean="0">
                  <a:solidFill>
                    <a:srgbClr val="FFFFFF"/>
                  </a:solidFill>
                  <a:latin typeface="+mj-lt"/>
                </a:rPr>
                <a:t>solved problems </a:t>
              </a:r>
              <a:r>
                <a:rPr lang="en-AU" sz="1600" b="1" dirty="0">
                  <a:solidFill>
                    <a:srgbClr val="FFFFFF"/>
                  </a:solidFill>
                  <a:latin typeface="+mj-lt"/>
                </a:rPr>
                <a:t>in the past. Whilst tried and tested approaches may indeed be the best way to proceed, it is vital that decision-makers explore other responses which may be more effective, adaptable, or enduring. </a:t>
              </a:r>
              <a:endParaRPr lang="en-US" sz="1600" dirty="0">
                <a:solidFill>
                  <a:srgbClr val="FFFFFF"/>
                </a:solidFill>
                <a:latin typeface="Calibri Light" panose="020F0302020204030204" pitchFamily="34" charset="0"/>
              </a:endParaRPr>
            </a:p>
          </p:txBody>
        </p:sp>
        <p:sp>
          <p:nvSpPr>
            <p:cNvPr id="8" name="Gleichschenkliges Dreieck 14"/>
            <p:cNvSpPr/>
            <p:nvPr/>
          </p:nvSpPr>
          <p:spPr bwMode="gray">
            <a:xfrm rot="10800000">
              <a:off x="289831" y="4960962"/>
              <a:ext cx="407262" cy="199664"/>
            </a:xfrm>
            <a:prstGeom prst="triangle">
              <a:avLst/>
            </a:prstGeom>
            <a:solidFill>
              <a:schemeClr val="bg1"/>
            </a:solidFill>
            <a:ln w="12700">
              <a:noFill/>
              <a:round/>
              <a:headEnd/>
              <a:tailEnd/>
            </a:ln>
          </p:spPr>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algn="ctr"/>
              <a:endParaRPr lang="en-US" sz="1350" dirty="0">
                <a:solidFill>
                  <a:srgbClr val="FFFFFF"/>
                </a:solidFill>
              </a:endParaRPr>
            </a:p>
          </p:txBody>
        </p:sp>
      </p:grpSp>
    </p:spTree>
    <p:extLst>
      <p:ext uri="{BB962C8B-B14F-4D97-AF65-F5344CB8AC3E}">
        <p14:creationId xmlns:p14="http://schemas.microsoft.com/office/powerpoint/2010/main" val="27937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p:txBody>
          <a:bodyPr/>
          <a:lstStyle/>
          <a:p>
            <a:r>
              <a:rPr lang="de-DE" smtClean="0"/>
              <a:t>Some ways to challenge thinking </a:t>
            </a:r>
            <a:endParaRPr lang="en-US" dirty="0"/>
          </a:p>
        </p:txBody>
      </p:sp>
      <p:sp>
        <p:nvSpPr>
          <p:cNvPr id="5" name="Content Placeholder 4"/>
          <p:cNvSpPr>
            <a:spLocks noGrp="1"/>
          </p:cNvSpPr>
          <p:nvPr>
            <p:ph idx="1"/>
          </p:nvPr>
        </p:nvSpPr>
        <p:spPr>
          <a:xfrm>
            <a:off x="457200" y="1123950"/>
            <a:ext cx="8229600" cy="5001685"/>
          </a:xfrm>
        </p:spPr>
        <p:txBody>
          <a:bodyPr>
            <a:normAutofit/>
          </a:bodyPr>
          <a:lstStyle/>
          <a:p>
            <a:pPr marL="0" indent="0">
              <a:buNone/>
            </a:pPr>
            <a:r>
              <a:rPr lang="en-US" sz="1600" smtClean="0"/>
              <a:t>Review the Cause and Effect diagrams for each Problem and list the sub-causes in the first arch of each Problem. Use these to stimulate thinking and generate interventions. Facilitators should provide a list of candidate interventions drawn from previous workshops to help ‘kick-off’ the conversation.</a:t>
            </a:r>
          </a:p>
          <a:p>
            <a:pPr marL="0" indent="0">
              <a:buNone/>
            </a:pPr>
            <a:r>
              <a:rPr lang="en-US" sz="1600" smtClean="0"/>
              <a:t>Start the conversation with a focus on the high level options. These usually follow along a continuum from least complex to most complex. The focus of these ideally explore demand, productivity and supply questions.</a:t>
            </a:r>
          </a:p>
          <a:p>
            <a:pPr marL="0" indent="0">
              <a:buNone/>
            </a:pPr>
            <a:r>
              <a:rPr lang="en-US" sz="1800" b="1" smtClean="0"/>
              <a:t>Fundamental questions:</a:t>
            </a:r>
          </a:p>
          <a:p>
            <a:pPr marL="0" indent="0">
              <a:buNone/>
            </a:pPr>
            <a:endParaRPr lang="en-AU" sz="1800"/>
          </a:p>
        </p:txBody>
      </p:sp>
      <p:grpSp>
        <p:nvGrpSpPr>
          <p:cNvPr id="2" name="Gruppieren 1"/>
          <p:cNvGrpSpPr/>
          <p:nvPr/>
        </p:nvGrpSpPr>
        <p:grpSpPr>
          <a:xfrm>
            <a:off x="539119" y="3482700"/>
            <a:ext cx="7647424" cy="2931540"/>
            <a:chOff x="523266" y="3764531"/>
            <a:chExt cx="8094643" cy="2045319"/>
          </a:xfrm>
        </p:grpSpPr>
        <p:sp>
          <p:nvSpPr>
            <p:cNvPr id="19" name="Rechteck 18"/>
            <p:cNvSpPr/>
            <p:nvPr/>
          </p:nvSpPr>
          <p:spPr>
            <a:xfrm>
              <a:off x="3273033" y="3764531"/>
              <a:ext cx="2595108" cy="2038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a:lnSpc>
                  <a:spcPct val="90000"/>
                </a:lnSpc>
              </a:pPr>
              <a:r>
                <a:rPr lang="en-AU" sz="1400" b="1">
                  <a:solidFill>
                    <a:schemeClr val="bg1"/>
                  </a:solidFill>
                  <a:latin typeface="+mj-lt"/>
                </a:rPr>
                <a:t>Can </a:t>
              </a:r>
              <a:r>
                <a:rPr lang="en-AU" sz="1400" b="1" smtClean="0">
                  <a:solidFill>
                    <a:schemeClr val="bg1"/>
                  </a:solidFill>
                  <a:latin typeface="+mj-lt"/>
                </a:rPr>
                <a:t>we?</a:t>
              </a:r>
            </a:p>
            <a:p>
              <a:pPr>
                <a:lnSpc>
                  <a:spcPct val="90000"/>
                </a:lnSpc>
              </a:pPr>
              <a:r>
                <a:rPr lang="en-AU" sz="1400" b="1" smtClean="0">
                  <a:solidFill>
                    <a:schemeClr val="bg1"/>
                  </a:solidFill>
                  <a:latin typeface="+mj-lt"/>
                </a:rPr>
                <a:t> </a:t>
              </a:r>
              <a:endParaRPr lang="en-AU" sz="1400" b="1" dirty="0">
                <a:solidFill>
                  <a:schemeClr val="bg1"/>
                </a:solidFill>
                <a:latin typeface="+mj-lt"/>
              </a:endParaRPr>
            </a:p>
            <a:p>
              <a:pPr>
                <a:lnSpc>
                  <a:spcPct val="90000"/>
                </a:lnSpc>
              </a:pPr>
              <a:r>
                <a:rPr lang="en-AU" sz="1400" b="1" dirty="0">
                  <a:solidFill>
                    <a:schemeClr val="bg1"/>
                  </a:solidFill>
                  <a:latin typeface="+mj-lt"/>
                </a:rPr>
                <a:t>Change the </a:t>
              </a:r>
              <a:r>
                <a:rPr lang="en-AU" sz="1400" b="1">
                  <a:solidFill>
                    <a:schemeClr val="bg1"/>
                  </a:solidFill>
                  <a:latin typeface="+mj-lt"/>
                </a:rPr>
                <a:t>Demand</a:t>
              </a:r>
              <a:r>
                <a:rPr lang="en-AU" sz="1400" b="1" smtClean="0">
                  <a:solidFill>
                    <a:schemeClr val="bg1"/>
                  </a:solidFill>
                  <a:latin typeface="+mj-lt"/>
                </a:rPr>
                <a:t>?</a:t>
              </a:r>
              <a:endParaRPr lang="en-AU" sz="1400" b="1" dirty="0">
                <a:solidFill>
                  <a:schemeClr val="bg1"/>
                </a:solidFill>
                <a:latin typeface="+mj-lt"/>
              </a:endParaRPr>
            </a:p>
            <a:p>
              <a:pPr marL="285750" indent="-285750">
                <a:buFont typeface="Arial" panose="020B0604020202020204" pitchFamily="34" charset="0"/>
                <a:buChar char="•"/>
              </a:pPr>
              <a:r>
                <a:rPr lang="en-AU" sz="1400" dirty="0">
                  <a:solidFill>
                    <a:schemeClr val="bg1"/>
                  </a:solidFill>
                  <a:latin typeface="+mj-lt"/>
                </a:rPr>
                <a:t>Stop, slow, prevent</a:t>
              </a:r>
            </a:p>
            <a:p>
              <a:pPr>
                <a:lnSpc>
                  <a:spcPct val="90000"/>
                </a:lnSpc>
              </a:pPr>
              <a:endParaRPr lang="en-AU" sz="1400" b="1" dirty="0">
                <a:solidFill>
                  <a:schemeClr val="bg1"/>
                </a:solidFill>
                <a:latin typeface="+mj-lt"/>
              </a:endParaRPr>
            </a:p>
            <a:p>
              <a:pPr>
                <a:lnSpc>
                  <a:spcPct val="90000"/>
                </a:lnSpc>
              </a:pPr>
              <a:r>
                <a:rPr lang="en-AU" sz="1400" b="1">
                  <a:solidFill>
                    <a:schemeClr val="bg1"/>
                  </a:solidFill>
                  <a:latin typeface="+mj-lt"/>
                </a:rPr>
                <a:t>Improve </a:t>
              </a:r>
              <a:r>
                <a:rPr lang="en-AU" sz="1400" b="1" smtClean="0">
                  <a:solidFill>
                    <a:schemeClr val="bg1"/>
                  </a:solidFill>
                  <a:latin typeface="+mj-lt"/>
                </a:rPr>
                <a:t>productivity?</a:t>
              </a:r>
              <a:endParaRPr lang="en-AU" sz="1400" b="1" dirty="0">
                <a:solidFill>
                  <a:schemeClr val="bg1"/>
                </a:solidFill>
                <a:latin typeface="+mj-lt"/>
              </a:endParaRPr>
            </a:p>
            <a:p>
              <a:pPr marL="285750" indent="-285750">
                <a:buFont typeface="Arial" panose="020B0604020202020204" pitchFamily="34" charset="0"/>
                <a:buChar char="•"/>
              </a:pPr>
              <a:r>
                <a:rPr lang="en-AU" sz="1400" dirty="0">
                  <a:solidFill>
                    <a:schemeClr val="bg1"/>
                  </a:solidFill>
                  <a:latin typeface="+mj-lt"/>
                </a:rPr>
                <a:t>Do better with what we </a:t>
              </a:r>
              <a:r>
                <a:rPr lang="en-AU" sz="1400">
                  <a:solidFill>
                    <a:schemeClr val="bg1"/>
                  </a:solidFill>
                  <a:latin typeface="+mj-lt"/>
                </a:rPr>
                <a:t>have </a:t>
              </a:r>
              <a:endParaRPr lang="en-AU" sz="1400" smtClean="0">
                <a:solidFill>
                  <a:schemeClr val="bg1"/>
                </a:solidFill>
                <a:latin typeface="+mj-lt"/>
              </a:endParaRPr>
            </a:p>
            <a:p>
              <a:pPr marL="285750" indent="-285750">
                <a:buFont typeface="Arial" panose="020B0604020202020204" pitchFamily="34" charset="0"/>
                <a:buChar char="•"/>
              </a:pPr>
              <a:endParaRPr lang="en-AU" sz="1400" dirty="0">
                <a:solidFill>
                  <a:schemeClr val="bg1"/>
                </a:solidFill>
                <a:latin typeface="+mj-lt"/>
              </a:endParaRPr>
            </a:p>
            <a:p>
              <a:pPr>
                <a:lnSpc>
                  <a:spcPct val="90000"/>
                </a:lnSpc>
              </a:pPr>
              <a:r>
                <a:rPr lang="en-AU" sz="1400" b="1">
                  <a:solidFill>
                    <a:schemeClr val="bg1"/>
                  </a:solidFill>
                  <a:latin typeface="+mj-lt"/>
                </a:rPr>
                <a:t>Change </a:t>
              </a:r>
              <a:r>
                <a:rPr lang="en-AU" sz="1400" b="1" smtClean="0">
                  <a:solidFill>
                    <a:schemeClr val="bg1"/>
                  </a:solidFill>
                  <a:latin typeface="+mj-lt"/>
                </a:rPr>
                <a:t>supply?</a:t>
              </a:r>
              <a:endParaRPr lang="en-AU" sz="1400" b="1" dirty="0">
                <a:solidFill>
                  <a:schemeClr val="bg1"/>
                </a:solidFill>
                <a:latin typeface="+mj-lt"/>
              </a:endParaRPr>
            </a:p>
            <a:p>
              <a:pPr marL="285750" indent="-285750">
                <a:buFont typeface="Arial" panose="020B0604020202020204" pitchFamily="34" charset="0"/>
                <a:buChar char="•"/>
              </a:pPr>
              <a:r>
                <a:rPr lang="en-AU" sz="1400" dirty="0">
                  <a:solidFill>
                    <a:schemeClr val="bg1"/>
                  </a:solidFill>
                  <a:latin typeface="+mj-lt"/>
                </a:rPr>
                <a:t>Fix </a:t>
              </a:r>
              <a:r>
                <a:rPr lang="en-AU" sz="1400">
                  <a:solidFill>
                    <a:schemeClr val="bg1"/>
                  </a:solidFill>
                  <a:latin typeface="+mj-lt"/>
                </a:rPr>
                <a:t>or </a:t>
              </a:r>
              <a:r>
                <a:rPr lang="en-AU" sz="1400" smtClean="0">
                  <a:solidFill>
                    <a:schemeClr val="bg1"/>
                  </a:solidFill>
                  <a:latin typeface="+mj-lt"/>
                </a:rPr>
                <a:t>treat the problem</a:t>
              </a:r>
              <a:endParaRPr lang="en-AU" sz="1400" dirty="0">
                <a:solidFill>
                  <a:schemeClr val="bg1"/>
                </a:solidFill>
                <a:latin typeface="+mj-lt"/>
              </a:endParaRPr>
            </a:p>
          </p:txBody>
        </p:sp>
        <p:sp>
          <p:nvSpPr>
            <p:cNvPr id="20" name="Rechteck 19"/>
            <p:cNvSpPr/>
            <p:nvPr/>
          </p:nvSpPr>
          <p:spPr>
            <a:xfrm>
              <a:off x="523266" y="3771182"/>
              <a:ext cx="2595108" cy="2038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a:lnSpc>
                  <a:spcPct val="90000"/>
                </a:lnSpc>
                <a:spcAft>
                  <a:spcPts val="600"/>
                </a:spcAft>
              </a:pPr>
              <a:r>
                <a:rPr lang="en-US" sz="1400" b="1" dirty="0">
                  <a:solidFill>
                    <a:schemeClr val="bg1"/>
                  </a:solidFill>
                  <a:latin typeface="+mj-lt"/>
                </a:rPr>
                <a:t>What is our </a:t>
              </a:r>
            </a:p>
            <a:p>
              <a:pPr marL="285750" indent="-285750">
                <a:lnSpc>
                  <a:spcPct val="90000"/>
                </a:lnSpc>
                <a:buFont typeface="Arial" panose="020B0604020202020204" pitchFamily="34" charset="0"/>
                <a:buChar char="•"/>
              </a:pPr>
              <a:r>
                <a:rPr lang="en-US" sz="1400" dirty="0">
                  <a:solidFill>
                    <a:schemeClr val="bg1"/>
                  </a:solidFill>
                  <a:latin typeface="+mj-lt"/>
                </a:rPr>
                <a:t>Minimum, least complex option?</a:t>
              </a:r>
            </a:p>
            <a:p>
              <a:pPr>
                <a:lnSpc>
                  <a:spcPct val="90000"/>
                </a:lnSpc>
              </a:pPr>
              <a:endParaRPr lang="en-US" sz="1400" dirty="0">
                <a:solidFill>
                  <a:schemeClr val="bg1"/>
                </a:solidFill>
                <a:latin typeface="+mj-lt"/>
              </a:endParaRPr>
            </a:p>
            <a:p>
              <a:pPr marL="285750" indent="-285750">
                <a:lnSpc>
                  <a:spcPct val="90000"/>
                </a:lnSpc>
                <a:buFont typeface="Arial" panose="020B0604020202020204" pitchFamily="34" charset="0"/>
                <a:buChar char="•"/>
              </a:pPr>
              <a:r>
                <a:rPr lang="en-US" sz="1400" dirty="0">
                  <a:solidFill>
                    <a:schemeClr val="bg1"/>
                  </a:solidFill>
                  <a:latin typeface="+mj-lt"/>
                </a:rPr>
                <a:t>Most complex, sophisticated option?</a:t>
              </a:r>
            </a:p>
            <a:p>
              <a:pPr>
                <a:lnSpc>
                  <a:spcPct val="90000"/>
                </a:lnSpc>
              </a:pPr>
              <a:endParaRPr lang="en-US" sz="1400" dirty="0">
                <a:solidFill>
                  <a:schemeClr val="bg1"/>
                </a:solidFill>
                <a:latin typeface="+mj-lt"/>
              </a:endParaRPr>
            </a:p>
            <a:p>
              <a:pPr marL="285750" indent="-285750">
                <a:lnSpc>
                  <a:spcPct val="90000"/>
                </a:lnSpc>
                <a:buFont typeface="Arial" panose="020B0604020202020204" pitchFamily="34" charset="0"/>
                <a:buChar char="•"/>
              </a:pPr>
              <a:r>
                <a:rPr lang="en-US" sz="1400" dirty="0">
                  <a:solidFill>
                    <a:schemeClr val="bg1"/>
                  </a:solidFill>
                  <a:latin typeface="+mj-lt"/>
                </a:rPr>
                <a:t>Do they fit along a continuum?</a:t>
              </a:r>
            </a:p>
          </p:txBody>
        </p:sp>
        <p:sp>
          <p:nvSpPr>
            <p:cNvPr id="21" name="Rechteck 20"/>
            <p:cNvSpPr/>
            <p:nvPr/>
          </p:nvSpPr>
          <p:spPr>
            <a:xfrm>
              <a:off x="6022801" y="3764532"/>
              <a:ext cx="2595108" cy="2038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a:lnSpc>
                  <a:spcPct val="90000"/>
                </a:lnSpc>
                <a:spcAft>
                  <a:spcPts val="600"/>
                </a:spcAft>
              </a:pPr>
              <a:r>
                <a:rPr lang="en-US" sz="1400" b="1" dirty="0">
                  <a:solidFill>
                    <a:schemeClr val="bg1"/>
                  </a:solidFill>
                  <a:latin typeface="+mj-lt"/>
                </a:rPr>
                <a:t>Are there tools we </a:t>
              </a:r>
              <a:r>
                <a:rPr lang="en-US" sz="1400" b="1">
                  <a:solidFill>
                    <a:schemeClr val="bg1"/>
                  </a:solidFill>
                  <a:latin typeface="+mj-lt"/>
                </a:rPr>
                <a:t>can </a:t>
              </a:r>
              <a:r>
                <a:rPr lang="en-US" sz="1400" b="1" smtClean="0">
                  <a:solidFill>
                    <a:schemeClr val="bg1"/>
                  </a:solidFill>
                  <a:latin typeface="+mj-lt"/>
                </a:rPr>
                <a:t>use? </a:t>
              </a:r>
            </a:p>
            <a:p>
              <a:pPr marL="285750" indent="-285750">
                <a:lnSpc>
                  <a:spcPct val="90000"/>
                </a:lnSpc>
                <a:buFont typeface="Arial" panose="020B0604020202020204" pitchFamily="34" charset="0"/>
                <a:buChar char="•"/>
              </a:pPr>
              <a:r>
                <a:rPr lang="en-US" sz="1400">
                  <a:solidFill>
                    <a:schemeClr val="bg1"/>
                  </a:solidFill>
                  <a:latin typeface="+mj-lt"/>
                </a:rPr>
                <a:t>Legislation and Regulation?</a:t>
              </a:r>
            </a:p>
            <a:p>
              <a:pPr>
                <a:lnSpc>
                  <a:spcPct val="90000"/>
                </a:lnSpc>
              </a:pPr>
              <a:endParaRPr lang="en-US" sz="1400" b="1" dirty="0">
                <a:solidFill>
                  <a:schemeClr val="bg1"/>
                </a:solidFill>
                <a:latin typeface="+mj-lt"/>
              </a:endParaRPr>
            </a:p>
            <a:p>
              <a:pPr marL="285750" indent="-285750">
                <a:lnSpc>
                  <a:spcPct val="90000"/>
                </a:lnSpc>
                <a:buFont typeface="Arial" panose="020B0604020202020204" pitchFamily="34" charset="0"/>
                <a:buChar char="•"/>
              </a:pPr>
              <a:r>
                <a:rPr lang="en-US" sz="1400" dirty="0">
                  <a:solidFill>
                    <a:schemeClr val="bg1"/>
                  </a:solidFill>
                  <a:latin typeface="+mj-lt"/>
                </a:rPr>
                <a:t>Behaviour change?</a:t>
              </a:r>
            </a:p>
            <a:p>
              <a:pPr marL="285750" indent="-285750">
                <a:lnSpc>
                  <a:spcPct val="90000"/>
                </a:lnSpc>
                <a:buFont typeface="Arial" panose="020B0604020202020204" pitchFamily="34" charset="0"/>
                <a:buChar char="•"/>
              </a:pPr>
              <a:endParaRPr lang="en-US" sz="1400" dirty="0">
                <a:solidFill>
                  <a:schemeClr val="bg1"/>
                </a:solidFill>
                <a:latin typeface="+mj-lt"/>
              </a:endParaRPr>
            </a:p>
            <a:p>
              <a:pPr marL="285750" indent="-285750">
                <a:lnSpc>
                  <a:spcPct val="90000"/>
                </a:lnSpc>
                <a:buFont typeface="Arial" panose="020B0604020202020204" pitchFamily="34" charset="0"/>
                <a:buChar char="•"/>
              </a:pPr>
              <a:r>
                <a:rPr lang="en-US" sz="1400" dirty="0">
                  <a:solidFill>
                    <a:schemeClr val="bg1"/>
                  </a:solidFill>
                  <a:latin typeface="+mj-lt"/>
                </a:rPr>
                <a:t>Organisation change?</a:t>
              </a:r>
            </a:p>
            <a:p>
              <a:pPr marL="285750" indent="-285750">
                <a:lnSpc>
                  <a:spcPct val="90000"/>
                </a:lnSpc>
                <a:buFont typeface="Arial" panose="020B0604020202020204" pitchFamily="34" charset="0"/>
                <a:buChar char="•"/>
              </a:pPr>
              <a:endParaRPr lang="en-US" sz="1400" dirty="0">
                <a:solidFill>
                  <a:schemeClr val="bg1"/>
                </a:solidFill>
                <a:latin typeface="+mj-lt"/>
              </a:endParaRPr>
            </a:p>
            <a:p>
              <a:pPr marL="285750" indent="-285750">
                <a:lnSpc>
                  <a:spcPct val="90000"/>
                </a:lnSpc>
                <a:buFont typeface="Arial" panose="020B0604020202020204" pitchFamily="34" charset="0"/>
                <a:buChar char="•"/>
              </a:pPr>
              <a:r>
                <a:rPr lang="en-AU" sz="1400" dirty="0">
                  <a:solidFill>
                    <a:schemeClr val="bg1"/>
                  </a:solidFill>
                  <a:latin typeface="+mj-lt"/>
                </a:rPr>
                <a:t>Invest directly in structural and supply options ?</a:t>
              </a:r>
              <a:endParaRPr lang="en-US" sz="1400" dirty="0">
                <a:solidFill>
                  <a:schemeClr val="bg1"/>
                </a:solidFill>
                <a:latin typeface="+mj-lt"/>
              </a:endParaRPr>
            </a:p>
          </p:txBody>
        </p:sp>
      </p:grpSp>
      <p:sp>
        <p:nvSpPr>
          <p:cNvPr id="8"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53013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Context</a:t>
            </a:r>
            <a:endParaRPr lang="en-AU" dirty="0"/>
          </a:p>
        </p:txBody>
      </p:sp>
      <p:sp>
        <p:nvSpPr>
          <p:cNvPr id="3" name="Content Placeholder 2"/>
          <p:cNvSpPr>
            <a:spLocks noGrp="1"/>
          </p:cNvSpPr>
          <p:nvPr>
            <p:ph idx="1"/>
          </p:nvPr>
        </p:nvSpPr>
        <p:spPr>
          <a:xfrm>
            <a:off x="457200" y="1200150"/>
            <a:ext cx="8229600" cy="5208588"/>
          </a:xfrm>
        </p:spPr>
        <p:txBody>
          <a:bodyPr>
            <a:normAutofit fontScale="77500" lnSpcReduction="20000"/>
          </a:bodyPr>
          <a:lstStyle/>
          <a:p>
            <a:pPr>
              <a:lnSpc>
                <a:spcPct val="125000"/>
              </a:lnSpc>
            </a:pPr>
            <a:r>
              <a:rPr lang="en-AU" smtClean="0"/>
              <a:t>The 2017 IMS update is the first major policy review of the IMS in five years.</a:t>
            </a:r>
          </a:p>
          <a:p>
            <a:pPr>
              <a:lnSpc>
                <a:spcPct val="125000"/>
              </a:lnSpc>
            </a:pPr>
            <a:r>
              <a:rPr lang="en-AU" smtClean="0"/>
              <a:t>Substantial interest from departmental users to retain the framework’s currency</a:t>
            </a:r>
          </a:p>
          <a:p>
            <a:pPr>
              <a:lnSpc>
                <a:spcPct val="125000"/>
              </a:lnSpc>
            </a:pPr>
            <a:r>
              <a:rPr lang="en-AU" smtClean="0"/>
              <a:t>The update is needed to:</a:t>
            </a:r>
          </a:p>
          <a:p>
            <a:pPr lvl="1">
              <a:lnSpc>
                <a:spcPct val="125000"/>
              </a:lnSpc>
            </a:pPr>
            <a:r>
              <a:rPr lang="en-AU" smtClean="0"/>
              <a:t>address feedback and known limitations with existing processes</a:t>
            </a:r>
          </a:p>
          <a:p>
            <a:pPr lvl="1">
              <a:lnSpc>
                <a:spcPct val="125000"/>
              </a:lnSpc>
            </a:pPr>
            <a:r>
              <a:rPr lang="en-AU" smtClean="0"/>
              <a:t>raise practice and output quality to meet increasing expectations</a:t>
            </a:r>
          </a:p>
          <a:p>
            <a:pPr lvl="1">
              <a:lnSpc>
                <a:spcPct val="125000"/>
              </a:lnSpc>
            </a:pPr>
            <a:r>
              <a:rPr lang="en-AU" smtClean="0"/>
              <a:t>align the IMS with broader Government policies and priorities</a:t>
            </a:r>
          </a:p>
          <a:p>
            <a:pPr lvl="1">
              <a:lnSpc>
                <a:spcPct val="125000"/>
              </a:lnSpc>
            </a:pPr>
            <a:r>
              <a:rPr lang="en-AU" smtClean="0"/>
              <a:t>formally recognise the importance of dealing with uncertainty when developing investments, and emerging and increasingly important Government policy requirement.</a:t>
            </a:r>
          </a:p>
        </p:txBody>
      </p:sp>
    </p:spTree>
    <p:extLst>
      <p:ext uri="{BB962C8B-B14F-4D97-AF65-F5344CB8AC3E}">
        <p14:creationId xmlns:p14="http://schemas.microsoft.com/office/powerpoint/2010/main" val="12321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p:txBody>
          <a:bodyPr>
            <a:normAutofit fontScale="90000"/>
          </a:bodyPr>
          <a:lstStyle/>
          <a:p>
            <a:r>
              <a:rPr lang="de-DE" smtClean="0"/>
              <a:t> Create option range and describe the focus of each option</a:t>
            </a:r>
            <a:endParaRPr lang="en-US" dirty="0"/>
          </a:p>
        </p:txBody>
      </p:sp>
      <p:sp>
        <p:nvSpPr>
          <p:cNvPr id="4" name="Content Placeholder 3"/>
          <p:cNvSpPr>
            <a:spLocks noGrp="1"/>
          </p:cNvSpPr>
          <p:nvPr>
            <p:ph sz="half" idx="1"/>
          </p:nvPr>
        </p:nvSpPr>
        <p:spPr>
          <a:xfrm>
            <a:off x="457199" y="1124819"/>
            <a:ext cx="4132385" cy="5363903"/>
          </a:xfrm>
        </p:spPr>
        <p:txBody>
          <a:bodyPr>
            <a:noAutofit/>
          </a:bodyPr>
          <a:lstStyle/>
          <a:p>
            <a:pPr marL="0" indent="0">
              <a:buNone/>
            </a:pPr>
            <a:r>
              <a:rPr lang="en-AU" sz="1800" b="1" smtClean="0"/>
              <a:t>Identify potential interventions for each option </a:t>
            </a:r>
          </a:p>
          <a:p>
            <a:pPr marL="0" indent="0">
              <a:buNone/>
            </a:pPr>
            <a:r>
              <a:rPr lang="en-US" sz="1300" smtClean="0"/>
              <a:t>Start with Option 1 </a:t>
            </a:r>
            <a:r>
              <a:rPr lang="en-US" sz="1300" smtClean="0">
                <a:latin typeface="Arial"/>
                <a:cs typeface="Arial"/>
              </a:rPr>
              <a:t>–</a:t>
            </a:r>
            <a:r>
              <a:rPr lang="en-US" sz="1300" smtClean="0"/>
              <a:t> Do Nothing/Business as Usual option. The intervention here will be something like '</a:t>
            </a:r>
            <a:r>
              <a:rPr lang="en-AU" sz="1300" smtClean="0"/>
              <a:t>Continue to…' and is usually weighted at 100%. You will not need to draw a full table for this option, just identify the disbenefits later in the workshop.</a:t>
            </a:r>
          </a:p>
          <a:p>
            <a:pPr marL="0" indent="0">
              <a:buNone/>
            </a:pPr>
            <a:r>
              <a:rPr lang="en-AU" sz="1300" smtClean="0"/>
              <a:t>Then move on to Option 2 – review the initial intervention list that was circulated with the pre-workshop preparation. </a:t>
            </a:r>
          </a:p>
          <a:p>
            <a:pPr marL="0" indent="0">
              <a:buNone/>
            </a:pPr>
            <a:r>
              <a:rPr lang="en-AU" sz="1300" smtClean="0"/>
              <a:t>Ask whether any of these interventions are important to this particular response. </a:t>
            </a:r>
          </a:p>
          <a:p>
            <a:pPr marL="0" indent="0">
              <a:buNone/>
            </a:pPr>
            <a:r>
              <a:rPr lang="en-AU" sz="1300" smtClean="0"/>
              <a:t>Next consider what other interventions should be included. These could be new and may be developed for the first time in the workshop. </a:t>
            </a:r>
          </a:p>
          <a:p>
            <a:pPr marL="0" indent="0">
              <a:buNone/>
            </a:pPr>
            <a:r>
              <a:rPr lang="en-AU" sz="1300" smtClean="0"/>
              <a:t>When describing each intervention make a note of a couple of bullet points that might provide a better idea of the attributes of the intervention. </a:t>
            </a:r>
          </a:p>
          <a:p>
            <a:pPr marL="0" indent="0">
              <a:buNone/>
            </a:pPr>
            <a:r>
              <a:rPr lang="en-AU" sz="1300" smtClean="0"/>
              <a:t>Test these interventions to see whether you have considered demand, productivity and supply.</a:t>
            </a:r>
          </a:p>
          <a:p>
            <a:pPr marL="0" indent="0">
              <a:buNone/>
            </a:pPr>
            <a:r>
              <a:rPr lang="en-AU" sz="1300" smtClean="0"/>
              <a:t>Allocate percentage weighting to each intervention out of 100%</a:t>
            </a:r>
          </a:p>
          <a:p>
            <a:pPr marL="0" indent="0">
              <a:buNone/>
            </a:pPr>
            <a:endParaRPr lang="en-US" sz="1400" smtClean="0"/>
          </a:p>
          <a:p>
            <a:pPr marL="0" indent="0">
              <a:buNone/>
            </a:pPr>
            <a:endParaRPr lang="en-AU" sz="140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080" y="1198804"/>
            <a:ext cx="4042403" cy="5223260"/>
          </a:xfrm>
          <a:prstGeom prst="rect">
            <a:avLst/>
          </a:prstGeom>
        </p:spPr>
      </p:pic>
      <p:sp>
        <p:nvSpPr>
          <p:cNvPr id="5"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42116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Determine interventions and KPI alignment</a:t>
            </a:r>
            <a:endParaRPr lang="en-AU"/>
          </a:p>
        </p:txBody>
      </p:sp>
      <p:sp>
        <p:nvSpPr>
          <p:cNvPr id="10" name="Content Placeholder 9"/>
          <p:cNvSpPr>
            <a:spLocks noGrp="1"/>
          </p:cNvSpPr>
          <p:nvPr>
            <p:ph sz="half" idx="1"/>
          </p:nvPr>
        </p:nvSpPr>
        <p:spPr>
          <a:xfrm>
            <a:off x="457200" y="963644"/>
            <a:ext cx="4038600" cy="2025741"/>
          </a:xfrm>
        </p:spPr>
        <p:txBody>
          <a:bodyPr>
            <a:noAutofit/>
          </a:bodyPr>
          <a:lstStyle/>
          <a:p>
            <a:pPr marL="0" indent="0">
              <a:buNone/>
            </a:pPr>
            <a:r>
              <a:rPr lang="en-US" sz="1600" b="1" smtClean="0"/>
              <a:t>Assess each intervention in terms of its delivery of KPIs</a:t>
            </a:r>
          </a:p>
          <a:p>
            <a:pPr marL="0" indent="0">
              <a:buNone/>
            </a:pPr>
            <a:r>
              <a:rPr lang="en-US" sz="1100" smtClean="0"/>
              <a:t>Score: </a:t>
            </a:r>
            <a:r>
              <a:rPr lang="en-AU" sz="1100" smtClean="0"/>
              <a:t>0 = Marginal. This intervention contributes only marginally to the KPI, or not at all</a:t>
            </a:r>
          </a:p>
          <a:p>
            <a:pPr marL="0" indent="0">
              <a:buNone/>
            </a:pPr>
            <a:r>
              <a:rPr lang="en-AU" sz="1100" smtClean="0"/>
              <a:t>1 = Partial. (Orange)This intervention makes a meaningful contribution to the KPI</a:t>
            </a:r>
          </a:p>
          <a:p>
            <a:pPr marL="0" indent="0">
              <a:buNone/>
            </a:pPr>
            <a:r>
              <a:rPr lang="en-AU" sz="1100" smtClean="0"/>
              <a:t>2 = Full. (Blue) This intervention makes a substantial contribution to the KPI and is the overarching mechanism that will deliver the KPI.</a:t>
            </a:r>
            <a:endParaRPr lang="en-US" sz="1100" smtClean="0"/>
          </a:p>
          <a:p>
            <a:endParaRPr lang="en-US" sz="1100" dirty="0"/>
          </a:p>
        </p:txBody>
      </p:sp>
      <p:sp>
        <p:nvSpPr>
          <p:cNvPr id="11" name="Content Placeholder 10"/>
          <p:cNvSpPr>
            <a:spLocks noGrp="1"/>
          </p:cNvSpPr>
          <p:nvPr>
            <p:ph sz="half" idx="2"/>
          </p:nvPr>
        </p:nvSpPr>
        <p:spPr>
          <a:xfrm>
            <a:off x="4648200" y="963644"/>
            <a:ext cx="4038600" cy="2025741"/>
          </a:xfrm>
        </p:spPr>
        <p:txBody>
          <a:bodyPr>
            <a:noAutofit/>
          </a:bodyPr>
          <a:lstStyle/>
          <a:p>
            <a:pPr marL="0" indent="0">
              <a:buNone/>
            </a:pPr>
            <a:r>
              <a:rPr lang="en-US" sz="1600" smtClean="0"/>
              <a:t>Each KPI can only receive a maximum of two and have no more than two interventions that contributes to the KPI</a:t>
            </a:r>
            <a:endParaRPr lang="en-AU" sz="1600" smtClean="0"/>
          </a:p>
          <a:p>
            <a:pPr marL="0" indent="0">
              <a:buNone/>
            </a:pPr>
            <a:r>
              <a:rPr lang="en-US" sz="1600" smtClean="0"/>
              <a:t>Calculate the weighted KPI score and then total all scores to arrive at a weighted benefit score. </a:t>
            </a:r>
          </a:p>
          <a:p>
            <a:endParaRPr lang="en-AU" sz="1600"/>
          </a:p>
        </p:txBody>
      </p:sp>
      <p:sp>
        <p:nvSpPr>
          <p:cNvPr id="16" name="Footer Placeholder 3"/>
          <p:cNvSpPr>
            <a:spLocks noGrp="1"/>
          </p:cNvSpPr>
          <p:nvPr>
            <p:ph type="ftr" sz="quarter" idx="11"/>
          </p:nvPr>
        </p:nvSpPr>
        <p:spPr/>
        <p:txBody>
          <a:bodyPr/>
          <a:lstStyle/>
          <a:p>
            <a:r>
              <a:rPr lang="en-US" smtClean="0"/>
              <a:t>© Fankhauser and Associates 2017</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62" y="3226361"/>
            <a:ext cx="8843230" cy="341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99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a:prstGeom prst="rect">
            <a:avLst/>
          </a:prstGeom>
        </p:spPr>
        <p:txBody>
          <a:bodyPr>
            <a:noAutofit/>
          </a:bodyPr>
          <a:lstStyle/>
          <a:p>
            <a:pPr algn="l"/>
            <a:r>
              <a:rPr lang="de-DE" sz="2400" dirty="0"/>
              <a:t>Evaluate options</a:t>
            </a:r>
            <a:endParaRPr lang="en-US" sz="2400" dirty="0">
              <a:solidFill>
                <a:schemeClr val="bg1">
                  <a:lumMod val="50000"/>
                </a:schemeClr>
              </a:solidFill>
            </a:endParaRPr>
          </a:p>
        </p:txBody>
      </p:sp>
      <p:grpSp>
        <p:nvGrpSpPr>
          <p:cNvPr id="44" name="Gruppieren 43"/>
          <p:cNvGrpSpPr/>
          <p:nvPr/>
        </p:nvGrpSpPr>
        <p:grpSpPr bwMode="gray">
          <a:xfrm>
            <a:off x="118533" y="934897"/>
            <a:ext cx="8839199" cy="3863301"/>
            <a:chOff x="2317142" y="1554955"/>
            <a:chExt cx="6192372" cy="3863301"/>
          </a:xfrm>
          <a:effectLst/>
        </p:grpSpPr>
        <p:sp>
          <p:nvSpPr>
            <p:cNvPr id="49" name="Rechteck 48"/>
            <p:cNvSpPr/>
            <p:nvPr/>
          </p:nvSpPr>
          <p:spPr bwMode="gray">
            <a:xfrm>
              <a:off x="2317142" y="2096651"/>
              <a:ext cx="2253930" cy="1636532"/>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600" dirty="0">
                  <a:solidFill>
                    <a:srgbClr val="000000"/>
                  </a:solidFill>
                  <a:latin typeface="+mj-lt"/>
                </a:rPr>
                <a:t>Risk and uncertainty</a:t>
              </a:r>
            </a:p>
          </p:txBody>
        </p:sp>
        <p:sp>
          <p:nvSpPr>
            <p:cNvPr id="51" name="Rechteck 50"/>
            <p:cNvSpPr/>
            <p:nvPr/>
          </p:nvSpPr>
          <p:spPr bwMode="gray">
            <a:xfrm>
              <a:off x="2317142" y="3797597"/>
              <a:ext cx="2253930" cy="766525"/>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600" dirty="0">
                  <a:solidFill>
                    <a:srgbClr val="000000"/>
                  </a:solidFill>
                  <a:latin typeface="+mj-lt"/>
                </a:rPr>
                <a:t>Dis-benefits</a:t>
              </a:r>
            </a:p>
          </p:txBody>
        </p:sp>
        <p:sp>
          <p:nvSpPr>
            <p:cNvPr id="52" name="Rechteck 51"/>
            <p:cNvSpPr/>
            <p:nvPr/>
          </p:nvSpPr>
          <p:spPr bwMode="gray">
            <a:xfrm>
              <a:off x="2317142" y="4651730"/>
              <a:ext cx="2253930" cy="766525"/>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600" dirty="0">
                  <a:solidFill>
                    <a:srgbClr val="000000"/>
                  </a:solidFill>
                  <a:latin typeface="+mj-lt"/>
                </a:rPr>
                <a:t>Interdependencies</a:t>
              </a:r>
            </a:p>
          </p:txBody>
        </p:sp>
        <p:sp>
          <p:nvSpPr>
            <p:cNvPr id="53" name="Rechteck 52"/>
            <p:cNvSpPr/>
            <p:nvPr/>
          </p:nvSpPr>
          <p:spPr bwMode="gray">
            <a:xfrm>
              <a:off x="4754945" y="2096651"/>
              <a:ext cx="3754569" cy="1636532"/>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nSpc>
                  <a:spcPct val="90000"/>
                </a:lnSpc>
                <a:spcAft>
                  <a:spcPts val="800"/>
                </a:spcAft>
                <a:buClr>
                  <a:srgbClr val="7D7D7D"/>
                </a:buClr>
              </a:pPr>
              <a:r>
                <a:rPr lang="en-AU" sz="1200" dirty="0">
                  <a:latin typeface="+mj-lt"/>
                </a:rPr>
                <a:t>Identify the primary 2-3 risks that the benefits will be not be delivered and assess based on consequence’ and ‘likelihood’ high, medium or low ( H,M,L)</a:t>
              </a:r>
            </a:p>
            <a:p>
              <a:pPr indent="-190500">
                <a:lnSpc>
                  <a:spcPct val="90000"/>
                </a:lnSpc>
                <a:spcAft>
                  <a:spcPts val="800"/>
                </a:spcAft>
                <a:buClr>
                  <a:srgbClr val="7D7D7D"/>
                </a:buClr>
              </a:pPr>
              <a:r>
                <a:rPr lang="en-AU" sz="1200" dirty="0">
                  <a:latin typeface="+mj-lt"/>
                </a:rPr>
                <a:t>Identify if there are any other potential shifts in the organisation’s current or future operating environment -demographic, economic, environmental, social, political, industry or technological factors, which, if they occurred would fundamentally change the investment’s benefit delivery</a:t>
              </a:r>
            </a:p>
          </p:txBody>
        </p:sp>
        <p:sp>
          <p:nvSpPr>
            <p:cNvPr id="55" name="Rechteck 54"/>
            <p:cNvSpPr/>
            <p:nvPr/>
          </p:nvSpPr>
          <p:spPr bwMode="gray">
            <a:xfrm>
              <a:off x="4754945" y="3812185"/>
              <a:ext cx="3754569" cy="766525"/>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nSpc>
                  <a:spcPct val="90000"/>
                </a:lnSpc>
                <a:spcAft>
                  <a:spcPts val="800"/>
                </a:spcAft>
                <a:buClr>
                  <a:srgbClr val="7D7D7D"/>
                </a:buClr>
              </a:pPr>
              <a:r>
                <a:rPr lang="en-AU" sz="1200" dirty="0">
                  <a:latin typeface="+mj-lt"/>
                </a:rPr>
                <a:t>Identify 1-2 disadvantages that will result, as a direct result of the successful delivery of the investment</a:t>
              </a:r>
              <a:r>
                <a:rPr lang="en-AU" sz="1600" dirty="0">
                  <a:solidFill>
                    <a:srgbClr val="000000"/>
                  </a:solidFill>
                  <a:latin typeface="+mj-lt"/>
                </a:rPr>
                <a:t>. </a:t>
              </a:r>
              <a:r>
                <a:rPr lang="en-AU" sz="1200" dirty="0">
                  <a:latin typeface="+mj-lt"/>
                </a:rPr>
                <a:t>Assess their criticality H,M,L</a:t>
              </a:r>
              <a:endParaRPr lang="en-US" sz="1200" dirty="0">
                <a:latin typeface="+mj-lt"/>
              </a:endParaRPr>
            </a:p>
          </p:txBody>
        </p:sp>
        <p:sp>
          <p:nvSpPr>
            <p:cNvPr id="56" name="Rechteck 55"/>
            <p:cNvSpPr/>
            <p:nvPr/>
          </p:nvSpPr>
          <p:spPr bwMode="gray">
            <a:xfrm>
              <a:off x="4754945" y="4651731"/>
              <a:ext cx="3754568" cy="766525"/>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AU" sz="1200" dirty="0">
                  <a:latin typeface="+mj-lt"/>
                </a:rPr>
                <a:t>Identify whether any of the interventions have any interdependencies. These should be ranked with a H, M,L impact</a:t>
              </a:r>
              <a:endParaRPr lang="en-US" sz="1200" dirty="0">
                <a:latin typeface="+mj-lt"/>
              </a:endParaRPr>
            </a:p>
          </p:txBody>
        </p:sp>
        <p:sp>
          <p:nvSpPr>
            <p:cNvPr id="57" name="Rechteck 56"/>
            <p:cNvSpPr/>
            <p:nvPr/>
          </p:nvSpPr>
          <p:spPr bwMode="gray">
            <a:xfrm>
              <a:off x="2317143" y="1554955"/>
              <a:ext cx="2253929" cy="464799"/>
            </a:xfrm>
            <a:prstGeom prst="rect">
              <a:avLst/>
            </a:prstGeom>
            <a:solidFill>
              <a:schemeClr val="accent2"/>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defRPr/>
              </a:pPr>
              <a:r>
                <a:rPr lang="en-US" sz="2400" dirty="0">
                  <a:solidFill>
                    <a:srgbClr val="FFFFFF"/>
                  </a:solidFill>
                  <a:latin typeface="+mj-lt"/>
                </a:rPr>
                <a:t>Criteria</a:t>
              </a:r>
              <a:endParaRPr lang="de-DE" sz="2400" dirty="0">
                <a:solidFill>
                  <a:srgbClr val="FFFFFF"/>
                </a:solidFill>
                <a:latin typeface="+mj-lt"/>
              </a:endParaRPr>
            </a:p>
          </p:txBody>
        </p:sp>
        <p:sp>
          <p:nvSpPr>
            <p:cNvPr id="58" name="Rechteck 57"/>
            <p:cNvSpPr/>
            <p:nvPr/>
          </p:nvSpPr>
          <p:spPr bwMode="gray">
            <a:xfrm>
              <a:off x="4754944" y="1554955"/>
              <a:ext cx="3754570" cy="464799"/>
            </a:xfrm>
            <a:prstGeom prst="rect">
              <a:avLst/>
            </a:prstGeom>
            <a:solidFill>
              <a:schemeClr val="accent2"/>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pPr>
              <a:r>
                <a:rPr lang="en-US" sz="2400" dirty="0">
                  <a:solidFill>
                    <a:srgbClr val="FFFFFF"/>
                  </a:solidFill>
                  <a:latin typeface="+mj-lt"/>
                </a:rPr>
                <a:t>Assess options</a:t>
              </a:r>
            </a:p>
          </p:txBody>
        </p:sp>
      </p:grpSp>
      <p:sp>
        <p:nvSpPr>
          <p:cNvPr id="20" name="Rechteck 51"/>
          <p:cNvSpPr/>
          <p:nvPr/>
        </p:nvSpPr>
        <p:spPr bwMode="gray">
          <a:xfrm>
            <a:off x="3598333" y="5181059"/>
            <a:ext cx="5359395" cy="1242323"/>
          </a:xfrm>
          <a:prstGeom prst="rect">
            <a:avLst/>
          </a:prstGeom>
          <a:solidFill>
            <a:srgbClr val="EAEAEA"/>
          </a:solidFill>
          <a:ln w="12700">
            <a:solidFill>
              <a:schemeClr val="accent1"/>
            </a:solid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200" dirty="0">
                <a:latin typeface="+mj-lt"/>
              </a:rPr>
              <a:t>Determine whether </a:t>
            </a:r>
            <a:r>
              <a:rPr lang="en-US" sz="1200" dirty="0" smtClean="0">
                <a:latin typeface="+mj-lt"/>
              </a:rPr>
              <a:t>Real options analysis should </a:t>
            </a:r>
            <a:r>
              <a:rPr lang="en-US" sz="1200" dirty="0">
                <a:latin typeface="+mj-lt"/>
              </a:rPr>
              <a:t>be considered if the investment proceeds to full business case Yes/No/Maybe</a:t>
            </a:r>
          </a:p>
          <a:p>
            <a:pPr indent="-190500" algn="ctr">
              <a:lnSpc>
                <a:spcPct val="90000"/>
              </a:lnSpc>
              <a:spcAft>
                <a:spcPts val="800"/>
              </a:spcAft>
              <a:buClr>
                <a:srgbClr val="7D7D7D"/>
              </a:buClr>
            </a:pPr>
            <a:r>
              <a:rPr lang="en-AU" sz="1200" dirty="0">
                <a:latin typeface="+mj-lt"/>
              </a:rPr>
              <a:t>May be recommended when primarily asset investments are significant, high cost and complexity and have a medium – long lifecycle</a:t>
            </a:r>
          </a:p>
        </p:txBody>
      </p:sp>
      <p:sp>
        <p:nvSpPr>
          <p:cNvPr id="17" name="Rechteck 51"/>
          <p:cNvSpPr/>
          <p:nvPr/>
        </p:nvSpPr>
        <p:spPr bwMode="gray">
          <a:xfrm>
            <a:off x="118534" y="5145442"/>
            <a:ext cx="3217334" cy="1277940"/>
          </a:xfrm>
          <a:prstGeom prst="rect">
            <a:avLst/>
          </a:prstGeom>
          <a:solidFill>
            <a:srgbClr val="EAEAEA"/>
          </a:solidFill>
          <a:ln w="12700">
            <a:solidFill>
              <a:schemeClr val="accent1"/>
            </a:solid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600" b="1" dirty="0">
                <a:solidFill>
                  <a:srgbClr val="000000"/>
                </a:solidFill>
                <a:latin typeface="+mj-lt"/>
              </a:rPr>
              <a:t>Real </a:t>
            </a:r>
            <a:r>
              <a:rPr lang="en-US" sz="1600" b="1" dirty="0" smtClean="0">
                <a:solidFill>
                  <a:srgbClr val="000000"/>
                </a:solidFill>
                <a:latin typeface="+mj-lt"/>
              </a:rPr>
              <a:t>options</a:t>
            </a:r>
            <a:endParaRPr lang="en-US" sz="1600" b="1" dirty="0">
              <a:solidFill>
                <a:srgbClr val="000000"/>
              </a:solidFill>
              <a:latin typeface="+mj-lt"/>
            </a:endParaRPr>
          </a:p>
        </p:txBody>
      </p:sp>
      <p:sp>
        <p:nvSpPr>
          <p:cNvPr id="15"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79744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a:prstGeom prst="rect">
            <a:avLst/>
          </a:prstGeom>
        </p:spPr>
        <p:txBody>
          <a:bodyPr>
            <a:normAutofit/>
          </a:bodyPr>
          <a:lstStyle/>
          <a:p>
            <a:r>
              <a:rPr lang="de-DE" dirty="0"/>
              <a:t>Determine initial rankings</a:t>
            </a:r>
            <a:endParaRPr lang="en-US" dirty="0">
              <a:solidFill>
                <a:schemeClr val="bg1">
                  <a:lumMod val="50000"/>
                </a:schemeClr>
              </a:solidFill>
            </a:endParaRPr>
          </a:p>
        </p:txBody>
      </p:sp>
      <p:grpSp>
        <p:nvGrpSpPr>
          <p:cNvPr id="2" name="Group 1"/>
          <p:cNvGrpSpPr/>
          <p:nvPr/>
        </p:nvGrpSpPr>
        <p:grpSpPr>
          <a:xfrm>
            <a:off x="310655" y="988530"/>
            <a:ext cx="8415867" cy="5077175"/>
            <a:chOff x="152399" y="988530"/>
            <a:chExt cx="8415867" cy="5077175"/>
          </a:xfrm>
        </p:grpSpPr>
        <p:grpSp>
          <p:nvGrpSpPr>
            <p:cNvPr id="44" name="Gruppieren 43"/>
            <p:cNvGrpSpPr/>
            <p:nvPr/>
          </p:nvGrpSpPr>
          <p:grpSpPr bwMode="gray">
            <a:xfrm>
              <a:off x="152399" y="988530"/>
              <a:ext cx="8415867" cy="5077175"/>
              <a:chOff x="2317142" y="1554955"/>
              <a:chExt cx="6192372" cy="5077175"/>
            </a:xfrm>
            <a:effectLst/>
          </p:grpSpPr>
          <p:sp>
            <p:nvSpPr>
              <p:cNvPr id="49" name="Rechteck 48"/>
              <p:cNvSpPr/>
              <p:nvPr/>
            </p:nvSpPr>
            <p:spPr bwMode="gray">
              <a:xfrm>
                <a:off x="2317143" y="2424965"/>
                <a:ext cx="3036844" cy="799056"/>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600" dirty="0">
                    <a:solidFill>
                      <a:srgbClr val="000000"/>
                    </a:solidFill>
                    <a:latin typeface="+mj-lt"/>
                  </a:rPr>
                  <a:t>Rank options 1,2,3….</a:t>
                </a:r>
              </a:p>
            </p:txBody>
          </p:sp>
          <p:sp>
            <p:nvSpPr>
              <p:cNvPr id="51" name="Rechteck 50"/>
              <p:cNvSpPr/>
              <p:nvPr/>
            </p:nvSpPr>
            <p:spPr bwMode="gray">
              <a:xfrm>
                <a:off x="2317142" y="3328447"/>
                <a:ext cx="3036844" cy="1132301"/>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400" dirty="0">
                    <a:solidFill>
                      <a:srgbClr val="000000"/>
                    </a:solidFill>
                    <a:latin typeface="+mj-lt"/>
                  </a:rPr>
                  <a:t>Ask which options should proceed to be analysed further as part of a business case. It is usual to have 2 or 3 options as well as the Do Nothing that require further investigation</a:t>
                </a:r>
              </a:p>
            </p:txBody>
          </p:sp>
          <p:sp>
            <p:nvSpPr>
              <p:cNvPr id="52" name="Rechteck 51"/>
              <p:cNvSpPr/>
              <p:nvPr/>
            </p:nvSpPr>
            <p:spPr bwMode="gray">
              <a:xfrm>
                <a:off x="2317142" y="4549050"/>
                <a:ext cx="3058139" cy="2083080"/>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400" dirty="0">
                    <a:solidFill>
                      <a:srgbClr val="000000"/>
                    </a:solidFill>
                    <a:latin typeface="+mj-lt"/>
                  </a:rPr>
                  <a:t>Indicate that further analysis of cost and time will be conducted after </a:t>
                </a:r>
                <a:r>
                  <a:rPr lang="en-AU" sz="1400" dirty="0">
                    <a:solidFill>
                      <a:srgbClr val="000000"/>
                    </a:solidFill>
                    <a:latin typeface="+mj-lt"/>
                  </a:rPr>
                  <a:t>the workshop and prior to the Solution Definition workshop where the preferred response will either be validated or replaced with another. This will be used to generate a recommended solution.</a:t>
                </a:r>
                <a:endParaRPr lang="en-US" sz="1400" dirty="0">
                  <a:solidFill>
                    <a:srgbClr val="000000"/>
                  </a:solidFill>
                  <a:latin typeface="+mj-lt"/>
                </a:endParaRPr>
              </a:p>
            </p:txBody>
          </p:sp>
          <p:sp>
            <p:nvSpPr>
              <p:cNvPr id="53" name="Rechteck 52"/>
              <p:cNvSpPr/>
              <p:nvPr/>
            </p:nvSpPr>
            <p:spPr bwMode="gray">
              <a:xfrm>
                <a:off x="5472670" y="3353468"/>
                <a:ext cx="3036844" cy="1107280"/>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nSpc>
                    <a:spcPct val="90000"/>
                  </a:lnSpc>
                  <a:spcAft>
                    <a:spcPts val="800"/>
                  </a:spcAft>
                  <a:buClr>
                    <a:srgbClr val="7D7D7D"/>
                  </a:buClr>
                </a:pPr>
                <a:r>
                  <a:rPr lang="en-AU" sz="1400" dirty="0">
                    <a:solidFill>
                      <a:srgbClr val="000000"/>
                    </a:solidFill>
                    <a:latin typeface="+mj-lt"/>
                  </a:rPr>
                  <a:t>Outline feedback process and timeframe.</a:t>
                </a:r>
              </a:p>
              <a:p>
                <a:pPr indent="-190500">
                  <a:lnSpc>
                    <a:spcPct val="90000"/>
                  </a:lnSpc>
                  <a:spcAft>
                    <a:spcPts val="800"/>
                  </a:spcAft>
                  <a:buClr>
                    <a:srgbClr val="7D7D7D"/>
                  </a:buClr>
                </a:pPr>
                <a:r>
                  <a:rPr lang="en-AU" sz="1400" dirty="0">
                    <a:solidFill>
                      <a:srgbClr val="000000"/>
                    </a:solidFill>
                    <a:latin typeface="+mj-lt"/>
                  </a:rPr>
                  <a:t>After the workshop complete the worksheets in the ROAR workbook </a:t>
                </a:r>
              </a:p>
            </p:txBody>
          </p:sp>
          <p:sp>
            <p:nvSpPr>
              <p:cNvPr id="55" name="Rechteck 54"/>
              <p:cNvSpPr/>
              <p:nvPr/>
            </p:nvSpPr>
            <p:spPr bwMode="gray">
              <a:xfrm>
                <a:off x="5472670" y="4549050"/>
                <a:ext cx="3036844" cy="2083080"/>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nSpc>
                    <a:spcPct val="90000"/>
                  </a:lnSpc>
                  <a:spcAft>
                    <a:spcPts val="800"/>
                  </a:spcAft>
                  <a:buClr>
                    <a:srgbClr val="7D7D7D"/>
                  </a:buClr>
                </a:pPr>
                <a:r>
                  <a:rPr lang="en-AU" sz="1400" b="1" dirty="0">
                    <a:solidFill>
                      <a:srgbClr val="000000"/>
                    </a:solidFill>
                    <a:latin typeface="+mj-lt"/>
                  </a:rPr>
                  <a:t>Ensure that before the </a:t>
                </a:r>
                <a:r>
                  <a:rPr lang="en-AU" sz="1400" b="1">
                    <a:solidFill>
                      <a:srgbClr val="000000"/>
                    </a:solidFill>
                    <a:latin typeface="+mj-lt"/>
                  </a:rPr>
                  <a:t>next </a:t>
                </a:r>
                <a:r>
                  <a:rPr lang="en-AU" sz="1400" b="1" smtClean="0">
                    <a:solidFill>
                      <a:srgbClr val="000000"/>
                    </a:solidFill>
                    <a:latin typeface="+mj-lt"/>
                  </a:rPr>
                  <a:t>workshop</a:t>
                </a:r>
                <a:endParaRPr lang="en-AU" sz="1400" b="1" dirty="0">
                  <a:solidFill>
                    <a:srgbClr val="000000"/>
                  </a:solidFill>
                  <a:latin typeface="+mj-lt"/>
                </a:endParaRPr>
              </a:p>
              <a:p>
                <a:pPr marL="273050" indent="-273050">
                  <a:lnSpc>
                    <a:spcPct val="90000"/>
                  </a:lnSpc>
                  <a:spcAft>
                    <a:spcPts val="800"/>
                  </a:spcAft>
                  <a:buClr>
                    <a:srgbClr val="7D7D7D"/>
                  </a:buClr>
                  <a:buFont typeface="Arial" panose="020B0604020202020204" pitchFamily="34" charset="0"/>
                  <a:buChar char="•"/>
                </a:pPr>
                <a:r>
                  <a:rPr lang="en-AU" sz="1400" dirty="0">
                    <a:solidFill>
                      <a:srgbClr val="000000"/>
                    </a:solidFill>
                    <a:latin typeface="+mj-lt"/>
                  </a:rPr>
                  <a:t>the cost and timeframe data is completed well in advance of the Solution Definition workshop</a:t>
                </a:r>
              </a:p>
              <a:p>
                <a:pPr marL="273050" indent="-273050">
                  <a:lnSpc>
                    <a:spcPct val="90000"/>
                  </a:lnSpc>
                  <a:spcAft>
                    <a:spcPts val="800"/>
                  </a:spcAft>
                  <a:buClr>
                    <a:srgbClr val="7D7D7D"/>
                  </a:buClr>
                  <a:buFont typeface="Arial" panose="020B0604020202020204" pitchFamily="34" charset="0"/>
                  <a:buChar char="•"/>
                </a:pPr>
                <a:r>
                  <a:rPr lang="en-AU" sz="1400" dirty="0">
                    <a:solidFill>
                      <a:srgbClr val="000000"/>
                    </a:solidFill>
                    <a:latin typeface="+mj-lt"/>
                  </a:rPr>
                  <a:t>the Response Options Analysis Report, and worksheet has been updated. </a:t>
                </a:r>
              </a:p>
              <a:p>
                <a:pPr>
                  <a:lnSpc>
                    <a:spcPct val="90000"/>
                  </a:lnSpc>
                  <a:spcAft>
                    <a:spcPts val="800"/>
                  </a:spcAft>
                  <a:buClr>
                    <a:srgbClr val="7D7D7D"/>
                  </a:buClr>
                </a:pPr>
                <a:r>
                  <a:rPr lang="en-AU" sz="1400" dirty="0">
                    <a:solidFill>
                      <a:srgbClr val="000000"/>
                    </a:solidFill>
                    <a:latin typeface="+mj-lt"/>
                  </a:rPr>
                  <a:t>The ranking of responses and confirmation of the preferred response will be tested and confirmed at the Solution Definition workshop</a:t>
                </a:r>
                <a:endParaRPr lang="en-US" sz="1400" dirty="0">
                  <a:solidFill>
                    <a:srgbClr val="000000"/>
                  </a:solidFill>
                  <a:latin typeface="+mj-lt"/>
                </a:endParaRPr>
              </a:p>
            </p:txBody>
          </p:sp>
          <p:sp>
            <p:nvSpPr>
              <p:cNvPr id="57" name="Rechteck 56"/>
              <p:cNvSpPr/>
              <p:nvPr/>
            </p:nvSpPr>
            <p:spPr bwMode="gray">
              <a:xfrm>
                <a:off x="2317143" y="1554955"/>
                <a:ext cx="3036844" cy="766525"/>
              </a:xfrm>
              <a:prstGeom prst="rect">
                <a:avLst/>
              </a:prstGeom>
              <a:solidFill>
                <a:schemeClr val="accent2"/>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defRPr/>
                </a:pPr>
                <a:r>
                  <a:rPr lang="en-US" sz="2400" dirty="0">
                    <a:solidFill>
                      <a:srgbClr val="FFFFFF"/>
                    </a:solidFill>
                    <a:latin typeface="+mj-lt"/>
                  </a:rPr>
                  <a:t>Identify the preferred response</a:t>
                </a:r>
                <a:endParaRPr lang="de-DE" sz="2400" dirty="0">
                  <a:solidFill>
                    <a:srgbClr val="FFFFFF"/>
                  </a:solidFill>
                  <a:latin typeface="+mj-lt"/>
                </a:endParaRPr>
              </a:p>
            </p:txBody>
          </p:sp>
          <p:sp>
            <p:nvSpPr>
              <p:cNvPr id="58" name="Rechteck 57"/>
              <p:cNvSpPr/>
              <p:nvPr/>
            </p:nvSpPr>
            <p:spPr bwMode="gray">
              <a:xfrm>
                <a:off x="5472670" y="1554955"/>
                <a:ext cx="3036844" cy="766525"/>
              </a:xfrm>
              <a:prstGeom prst="rect">
                <a:avLst/>
              </a:prstGeom>
              <a:solidFill>
                <a:schemeClr val="accent2"/>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pPr>
                <a:r>
                  <a:rPr lang="en-US" sz="2400" dirty="0">
                    <a:solidFill>
                      <a:srgbClr val="FFFFFF"/>
                    </a:solidFill>
                    <a:latin typeface="+mj-lt"/>
                  </a:rPr>
                  <a:t>Finalise the workshop</a:t>
                </a:r>
              </a:p>
            </p:txBody>
          </p:sp>
        </p:grpSp>
        <p:sp>
          <p:nvSpPr>
            <p:cNvPr id="18" name="Rechteck 52"/>
            <p:cNvSpPr/>
            <p:nvPr/>
          </p:nvSpPr>
          <p:spPr bwMode="gray">
            <a:xfrm>
              <a:off x="4440982" y="1858540"/>
              <a:ext cx="4127284" cy="799056"/>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nSpc>
                  <a:spcPct val="90000"/>
                </a:lnSpc>
                <a:spcAft>
                  <a:spcPts val="800"/>
                </a:spcAft>
                <a:buClr>
                  <a:srgbClr val="7D7D7D"/>
                </a:buClr>
              </a:pPr>
              <a:r>
                <a:rPr lang="en-AU" sz="1400" dirty="0">
                  <a:solidFill>
                    <a:srgbClr val="000000"/>
                  </a:solidFill>
                  <a:latin typeface="+mj-lt"/>
                </a:rPr>
                <a:t>Review the options and confirm that the range and assessment is meaningful and genuine</a:t>
              </a:r>
            </a:p>
          </p:txBody>
        </p:sp>
      </p:grpSp>
      <p:sp>
        <p:nvSpPr>
          <p:cNvPr id="14"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18198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8671" y="919163"/>
            <a:ext cx="4968688" cy="3570482"/>
            <a:chOff x="114301" y="1281113"/>
            <a:chExt cx="4968688" cy="3570482"/>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1" y="1395083"/>
              <a:ext cx="4968688" cy="345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21555" y="1281113"/>
              <a:ext cx="2973903" cy="500541"/>
              <a:chOff x="300668" y="3406773"/>
              <a:chExt cx="6338257" cy="1066800"/>
            </a:xfrm>
          </p:grpSpPr>
          <p:pic>
            <p:nvPicPr>
              <p:cNvPr id="615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969" t="1994" b="2707"/>
              <a:stretch/>
            </p:blipFill>
            <p:spPr bwMode="auto">
              <a:xfrm>
                <a:off x="300668" y="3411537"/>
                <a:ext cx="5518155" cy="106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3406773"/>
                <a:ext cx="942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Title 2"/>
          <p:cNvSpPr>
            <a:spLocks noGrp="1"/>
          </p:cNvSpPr>
          <p:nvPr>
            <p:ph type="title"/>
          </p:nvPr>
        </p:nvSpPr>
        <p:spPr/>
        <p:txBody>
          <a:bodyPr/>
          <a:lstStyle/>
          <a:p>
            <a:r>
              <a:rPr lang="en-AU" smtClean="0"/>
              <a:t>Complete the Response Options Analysis Report</a:t>
            </a:r>
            <a:endParaRPr lang="en-US" dirty="0"/>
          </a:p>
        </p:txBody>
      </p:sp>
      <p:sp>
        <p:nvSpPr>
          <p:cNvPr id="14" name="TextBox 13"/>
          <p:cNvSpPr txBox="1"/>
          <p:nvPr/>
        </p:nvSpPr>
        <p:spPr>
          <a:xfrm>
            <a:off x="5732585" y="1000394"/>
            <a:ext cx="3059723" cy="584775"/>
          </a:xfrm>
          <a:prstGeom prst="rect">
            <a:avLst/>
          </a:prstGeom>
          <a:noFill/>
        </p:spPr>
        <p:txBody>
          <a:bodyPr wrap="square" rtlCol="0">
            <a:spAutoFit/>
          </a:bodyPr>
          <a:lstStyle/>
          <a:p>
            <a:r>
              <a:rPr lang="en-AU" sz="1600" dirty="0"/>
              <a:t>Select copy interventions button to populate worksheet 2 </a:t>
            </a:r>
            <a:endParaRPr lang="en-US" sz="1600" dirty="0"/>
          </a:p>
        </p:txBody>
      </p:sp>
      <p:cxnSp>
        <p:nvCxnSpPr>
          <p:cNvPr id="13" name="Straight Arrow Connector 12"/>
          <p:cNvCxnSpPr>
            <a:stCxn id="14" idx="1"/>
          </p:cNvCxnSpPr>
          <p:nvPr/>
        </p:nvCxnSpPr>
        <p:spPr>
          <a:xfrm flipH="1" flipV="1">
            <a:off x="490538" y="1292781"/>
            <a:ext cx="5242047" cy="1"/>
          </a:xfrm>
          <a:prstGeom prst="straightConnector1">
            <a:avLst/>
          </a:prstGeom>
          <a:ln w="28575">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12332" y="5472331"/>
            <a:ext cx="2801561" cy="830997"/>
          </a:xfrm>
          <a:prstGeom prst="rect">
            <a:avLst/>
          </a:prstGeom>
          <a:noFill/>
        </p:spPr>
        <p:txBody>
          <a:bodyPr wrap="square" rtlCol="0">
            <a:spAutoFit/>
          </a:bodyPr>
          <a:lstStyle/>
          <a:p>
            <a:r>
              <a:rPr lang="en-AU" sz="1600" dirty="0"/>
              <a:t>Select create report button to generate a Word version of the report</a:t>
            </a:r>
            <a:endParaRPr lang="en-US" sz="1600" dirty="0"/>
          </a:p>
        </p:txBody>
      </p:sp>
      <p:grpSp>
        <p:nvGrpSpPr>
          <p:cNvPr id="9" name="Group 8"/>
          <p:cNvGrpSpPr/>
          <p:nvPr/>
        </p:nvGrpSpPr>
        <p:grpSpPr>
          <a:xfrm>
            <a:off x="4501588" y="2047367"/>
            <a:ext cx="4517044" cy="4458208"/>
            <a:chOff x="4262809" y="2824161"/>
            <a:chExt cx="5290923" cy="5222007"/>
          </a:xfrm>
        </p:grpSpPr>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6"/>
            <a:stretch/>
          </p:blipFill>
          <p:spPr bwMode="auto">
            <a:xfrm>
              <a:off x="4262809" y="2898491"/>
              <a:ext cx="5290923" cy="514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4262809" y="2824161"/>
              <a:ext cx="3137826" cy="528131"/>
              <a:chOff x="300668" y="3406773"/>
              <a:chExt cx="6338257" cy="1066800"/>
            </a:xfrm>
          </p:grpSpPr>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9" t="1994" b="2707"/>
              <a:stretch/>
            </p:blipFill>
            <p:spPr bwMode="auto">
              <a:xfrm>
                <a:off x="300668" y="3411537"/>
                <a:ext cx="5518155" cy="106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950" y="3406773"/>
                <a:ext cx="942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21" name="Straight Arrow Connector 20"/>
          <p:cNvCxnSpPr>
            <a:stCxn id="25" idx="0"/>
          </p:cNvCxnSpPr>
          <p:nvPr/>
        </p:nvCxnSpPr>
        <p:spPr>
          <a:xfrm flipV="1">
            <a:off x="2713113" y="2385060"/>
            <a:ext cx="2117967" cy="3087271"/>
          </a:xfrm>
          <a:prstGeom prst="straightConnector1">
            <a:avLst/>
          </a:prstGeom>
          <a:ln w="28575">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1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635"/>
            <a:ext cx="4348980" cy="57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398" y="1062000"/>
            <a:ext cx="4338772" cy="57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4533" y="804635"/>
            <a:ext cx="4369467" cy="57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13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8"/>
          <p:cNvSpPr>
            <a:spLocks noGrp="1"/>
          </p:cNvSpPr>
          <p:nvPr>
            <p:ph type="title"/>
          </p:nvPr>
        </p:nvSpPr>
        <p:spPr/>
        <p:txBody>
          <a:bodyPr/>
          <a:lstStyle/>
          <a:p>
            <a:r>
              <a:rPr lang="en-US" dirty="0" smtClean="0"/>
              <a:t>Solution definition workshop</a:t>
            </a:r>
            <a:endParaRPr lang="en-US" dirty="0"/>
          </a:p>
        </p:txBody>
      </p:sp>
      <p:sp>
        <p:nvSpPr>
          <p:cNvPr id="2" name="Inhaltsplatzhalter 1"/>
          <p:cNvSpPr>
            <a:spLocks noGrp="1"/>
          </p:cNvSpPr>
          <p:nvPr>
            <p:ph idx="1"/>
          </p:nvPr>
        </p:nvSpPr>
        <p:spPr>
          <a:xfrm>
            <a:off x="194400" y="910004"/>
            <a:ext cx="7639546" cy="4092819"/>
          </a:xfrm>
        </p:spPr>
        <p:txBody>
          <a:bodyPr>
            <a:noAutofit/>
          </a:bodyPr>
          <a:lstStyle/>
          <a:p>
            <a:pPr marL="0" indent="0">
              <a:buNone/>
            </a:pPr>
            <a:r>
              <a:rPr lang="en-AU" sz="1450" b="1" dirty="0" smtClean="0"/>
              <a:t>Shaping and recommending an indicative solution</a:t>
            </a:r>
          </a:p>
          <a:p>
            <a:pPr marL="0" lvl="0" indent="0">
              <a:buNone/>
            </a:pPr>
            <a:r>
              <a:rPr lang="en-AU" sz="1450" dirty="0" smtClean="0"/>
              <a:t>Focus on reviewing options in the light of cost and timeframe data. This provides a more informed view of cost and value for this investment. </a:t>
            </a:r>
          </a:p>
          <a:p>
            <a:pPr marL="0" lvl="0" indent="0">
              <a:buNone/>
            </a:pPr>
            <a:r>
              <a:rPr lang="en-AU" sz="1450" dirty="0" smtClean="0"/>
              <a:t>Describe and assess a new option if one emerges.</a:t>
            </a:r>
          </a:p>
          <a:p>
            <a:pPr marL="0" lvl="0" indent="0">
              <a:buNone/>
            </a:pPr>
            <a:r>
              <a:rPr lang="en-AU" sz="1450" dirty="0" smtClean="0"/>
              <a:t>Rank options and select the recommended option.</a:t>
            </a:r>
          </a:p>
          <a:p>
            <a:pPr marL="0" lvl="0" indent="0">
              <a:buNone/>
            </a:pPr>
            <a:r>
              <a:rPr lang="en-AU" sz="1450" dirty="0" smtClean="0"/>
              <a:t>Detail the ‘best likely’ solution and test that it is likely to be delivered within time and budget constraints</a:t>
            </a:r>
          </a:p>
          <a:p>
            <a:pPr marL="0" lvl="0" indent="0">
              <a:buNone/>
            </a:pPr>
            <a:r>
              <a:rPr lang="en-AU" sz="1450" dirty="0" smtClean="0"/>
              <a:t>Ensure that the solution can be applied flexibly to manage and respond to uncertainty and adapt to changing conditions and demand</a:t>
            </a:r>
          </a:p>
          <a:p>
            <a:pPr marL="0" lvl="0" indent="0">
              <a:buNone/>
            </a:pPr>
            <a:r>
              <a:rPr lang="en-AU" sz="1450" dirty="0" smtClean="0"/>
              <a:t>Review the problem definition to confirm that the right investment need has been identified, and that the preferred solution is likely to support this need given a range of alternative future scenarios. </a:t>
            </a:r>
          </a:p>
          <a:p>
            <a:pPr marL="0" lvl="0" indent="0">
              <a:buNone/>
            </a:pPr>
            <a:r>
              <a:rPr lang="en-AU" sz="1450" dirty="0" smtClean="0"/>
              <a:t>Consider the whether there are any conditions in which the preferred solution may be sub-optimal, you would prefer a different approach, or would regret the selected solution. </a:t>
            </a:r>
            <a:endParaRPr lang="en-AU" sz="1450" dirty="0"/>
          </a:p>
        </p:txBody>
      </p:sp>
      <p:grpSp>
        <p:nvGrpSpPr>
          <p:cNvPr id="13" name="Gruppieren 12"/>
          <p:cNvGrpSpPr/>
          <p:nvPr/>
        </p:nvGrpSpPr>
        <p:grpSpPr bwMode="gray">
          <a:xfrm>
            <a:off x="194400" y="5097707"/>
            <a:ext cx="8949600" cy="1314000"/>
            <a:chOff x="-1" y="4727051"/>
            <a:chExt cx="12204000" cy="1980335"/>
          </a:xfrm>
          <a:solidFill>
            <a:srgbClr val="595959"/>
          </a:solidFill>
        </p:grpSpPr>
        <p:sp>
          <p:nvSpPr>
            <p:cNvPr id="14" name="Rectangle 20"/>
            <p:cNvSpPr>
              <a:spLocks noChangeArrowheads="1"/>
            </p:cNvSpPr>
            <p:nvPr/>
          </p:nvSpPr>
          <p:spPr bwMode="gray">
            <a:xfrm>
              <a:off x="-1" y="4727051"/>
              <a:ext cx="12204000" cy="1980335"/>
            </a:xfrm>
            <a:prstGeom prst="rect">
              <a:avLst/>
            </a:prstGeom>
            <a:solidFill>
              <a:schemeClr val="accent1">
                <a:lumMod val="75000"/>
              </a:schemeClr>
            </a:solidFill>
            <a:ln>
              <a:noFill/>
            </a:ln>
            <a:extLst/>
          </p:spPr>
          <p:txBody>
            <a:bodyPr vert="horz" wrap="square" lIns="405053" tIns="135018" rIns="405053" bIns="135018" numCol="1" anchor="ctr" anchorCtr="0" compatLnSpc="1">
              <a:prstTxWarp prst="textNoShape">
                <a:avLst/>
              </a:prstTxWarp>
            </a:bodyPr>
            <a:lstStyle/>
            <a:p>
              <a:r>
                <a:rPr lang="en-AU" sz="1600" b="1" dirty="0">
                  <a:solidFill>
                    <a:srgbClr val="FFFFFF"/>
                  </a:solidFill>
                  <a:latin typeface="+mj-lt"/>
                </a:rPr>
                <a:t>Shaping a new investment provides an opportunity to challenge the way government has </a:t>
              </a:r>
              <a:r>
                <a:rPr lang="en-AU" sz="1600" b="1" dirty="0" smtClean="0">
                  <a:solidFill>
                    <a:srgbClr val="FFFFFF"/>
                  </a:solidFill>
                  <a:latin typeface="+mj-lt"/>
                </a:rPr>
                <a:t>solved problems </a:t>
              </a:r>
              <a:r>
                <a:rPr lang="en-AU" sz="1600" b="1" dirty="0">
                  <a:solidFill>
                    <a:srgbClr val="FFFFFF"/>
                  </a:solidFill>
                  <a:latin typeface="+mj-lt"/>
                </a:rPr>
                <a:t>in the past. Whilst tried and tested approaches may indeed be the best way to proceed, it is vital that decision-makers explore other responses which may be more effective, adaptable, or enduring. </a:t>
              </a:r>
              <a:endParaRPr lang="en-US" sz="1600" dirty="0">
                <a:solidFill>
                  <a:srgbClr val="FFFFFF"/>
                </a:solidFill>
                <a:latin typeface="Calibri Light" panose="020F0302020204030204" pitchFamily="34" charset="0"/>
              </a:endParaRPr>
            </a:p>
          </p:txBody>
        </p:sp>
        <p:sp>
          <p:nvSpPr>
            <p:cNvPr id="15" name="Gleichschenkliges Dreieck 14"/>
            <p:cNvSpPr/>
            <p:nvPr/>
          </p:nvSpPr>
          <p:spPr bwMode="gray">
            <a:xfrm rot="10800000">
              <a:off x="475555" y="4727051"/>
              <a:ext cx="543549" cy="266184"/>
            </a:xfrm>
            <a:prstGeom prst="triangle">
              <a:avLst/>
            </a:prstGeom>
            <a:solidFill>
              <a:schemeClr val="bg1"/>
            </a:solidFill>
            <a:ln w="12700">
              <a:noFill/>
              <a:round/>
              <a:headEnd/>
              <a:tailEnd/>
            </a:ln>
          </p:spPr>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algn="ctr"/>
              <a:endParaRPr lang="en-US" sz="1350" dirty="0">
                <a:solidFill>
                  <a:srgbClr val="FFFFFF"/>
                </a:solidFill>
              </a:endParaRPr>
            </a:p>
          </p:txBody>
        </p:sp>
      </p:grpSp>
    </p:spTree>
    <p:extLst>
      <p:ext uri="{BB962C8B-B14F-4D97-AF65-F5344CB8AC3E}">
        <p14:creationId xmlns:p14="http://schemas.microsoft.com/office/powerpoint/2010/main" val="11322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p:txBody>
          <a:bodyPr/>
          <a:lstStyle/>
          <a:p>
            <a:r>
              <a:rPr lang="de-DE" smtClean="0"/>
              <a:t>Investment Concept Brief </a:t>
            </a:r>
            <a:endParaRPr lang="en-US" dirty="0"/>
          </a:p>
        </p:txBody>
      </p:sp>
      <p:sp>
        <p:nvSpPr>
          <p:cNvPr id="10" name="Content Placeholder 9"/>
          <p:cNvSpPr>
            <a:spLocks noGrp="1"/>
          </p:cNvSpPr>
          <p:nvPr>
            <p:ph sz="half" idx="1"/>
          </p:nvPr>
        </p:nvSpPr>
        <p:spPr>
          <a:xfrm>
            <a:off x="152400" y="1013220"/>
            <a:ext cx="4038600" cy="5395518"/>
          </a:xfrm>
        </p:spPr>
        <p:txBody>
          <a:bodyPr>
            <a:noAutofit/>
          </a:bodyPr>
          <a:lstStyle/>
          <a:p>
            <a:pPr marL="0" indent="0">
              <a:spcAft>
                <a:spcPts val="600"/>
              </a:spcAft>
              <a:buNone/>
            </a:pPr>
            <a:r>
              <a:rPr lang="en-AU" sz="1250" b="1" dirty="0" smtClean="0"/>
              <a:t>Risks, </a:t>
            </a:r>
            <a:r>
              <a:rPr lang="en-AU" sz="1250" b="1" dirty="0" err="1" smtClean="0"/>
              <a:t>Disbenefit</a:t>
            </a:r>
            <a:r>
              <a:rPr lang="en-AU" sz="1250" b="1" smtClean="0"/>
              <a:t>, Interdependencies</a:t>
            </a:r>
            <a:r>
              <a:rPr lang="en-AU" sz="1250" smtClean="0"/>
              <a:t> Assessed as High, Medium, Low for level of Risk, Criticality, Impact.</a:t>
            </a:r>
          </a:p>
          <a:p>
            <a:pPr marL="0" indent="0">
              <a:spcAft>
                <a:spcPts val="600"/>
              </a:spcAft>
              <a:buNone/>
            </a:pPr>
            <a:r>
              <a:rPr lang="en-AU" sz="1250" b="1" smtClean="0"/>
              <a:t>Policy alignment </a:t>
            </a:r>
            <a:r>
              <a:rPr lang="en-AU" sz="1250" smtClean="0"/>
              <a:t>Nominate the primary policy of government or organisation to which this investment is responding. Also consider whether there are other policy levers such as </a:t>
            </a:r>
            <a:r>
              <a:rPr lang="en-AU" sz="1250" b="1" smtClean="0"/>
              <a:t>value capture and creation, climate change policy </a:t>
            </a:r>
            <a:r>
              <a:rPr lang="en-AU" sz="1250" smtClean="0"/>
              <a:t>that should be highlighted here.</a:t>
            </a:r>
          </a:p>
          <a:p>
            <a:pPr marL="0" indent="0">
              <a:spcAft>
                <a:spcPts val="600"/>
              </a:spcAft>
              <a:buNone/>
            </a:pPr>
            <a:r>
              <a:rPr lang="en-AU" sz="1250" b="1" smtClean="0"/>
              <a:t>Managing Uncertainty </a:t>
            </a:r>
            <a:r>
              <a:rPr lang="en-AU" sz="1250" smtClean="0"/>
              <a:t>Record whether there are any circumstances or future scenarios in which the preferred solution would be less successful in delivering the planned benefits or would lead to investment regret; and whether the preferred solution enables Government to respond flexibly to changing circumstances, minimising Government’s obligations under unfavourable conditions or enabling opportunities for benefit enhancement to be leveraged. </a:t>
            </a:r>
          </a:p>
          <a:p>
            <a:pPr marL="0" indent="0">
              <a:spcAft>
                <a:spcPts val="600"/>
              </a:spcAft>
              <a:buNone/>
            </a:pPr>
            <a:r>
              <a:rPr lang="en-AU" sz="1250" smtClean="0"/>
              <a:t>Will a real options analysis be needed, if this investment proceeds to full business case?</a:t>
            </a:r>
          </a:p>
          <a:p>
            <a:pPr marL="0" indent="0">
              <a:spcAft>
                <a:spcPts val="600"/>
              </a:spcAft>
              <a:buNone/>
            </a:pPr>
            <a:r>
              <a:rPr lang="en-AU" sz="1250" smtClean="0"/>
              <a:t>If it has been recommended for the related response option, it is almost inevitable that this recommendation will roll-forward into the ICB.</a:t>
            </a:r>
          </a:p>
        </p:txBody>
      </p:sp>
      <p:sp>
        <p:nvSpPr>
          <p:cNvPr id="16" name="Content Placeholder 15"/>
          <p:cNvSpPr>
            <a:spLocks noGrp="1"/>
          </p:cNvSpPr>
          <p:nvPr>
            <p:ph sz="half" idx="2"/>
          </p:nvPr>
        </p:nvSpPr>
        <p:spPr/>
        <p:txBody>
          <a:bodyPr>
            <a:normAutofit/>
          </a:bodyPr>
          <a:lstStyle/>
          <a:p>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312" y="871870"/>
            <a:ext cx="4430610" cy="580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644814" y="5584655"/>
            <a:ext cx="1350532" cy="630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185510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p:txBody>
          <a:bodyPr/>
          <a:lstStyle/>
          <a:p>
            <a:r>
              <a:rPr lang="de-DE" smtClean="0"/>
              <a:t>Shape the solution</a:t>
            </a:r>
            <a:endParaRPr lang="en-US" dirty="0"/>
          </a:p>
        </p:txBody>
      </p:sp>
      <p:grpSp>
        <p:nvGrpSpPr>
          <p:cNvPr id="3" name="Group 2"/>
          <p:cNvGrpSpPr/>
          <p:nvPr/>
        </p:nvGrpSpPr>
        <p:grpSpPr>
          <a:xfrm>
            <a:off x="120803" y="1060551"/>
            <a:ext cx="8856148" cy="5567934"/>
            <a:chOff x="209438" y="1503444"/>
            <a:chExt cx="8528906" cy="4944577"/>
          </a:xfrm>
        </p:grpSpPr>
        <p:grpSp>
          <p:nvGrpSpPr>
            <p:cNvPr id="44" name="Gruppieren 43"/>
            <p:cNvGrpSpPr/>
            <p:nvPr/>
          </p:nvGrpSpPr>
          <p:grpSpPr bwMode="gray">
            <a:xfrm>
              <a:off x="209438" y="1503444"/>
              <a:ext cx="8528906" cy="3440481"/>
              <a:chOff x="2317142" y="1722763"/>
              <a:chExt cx="6192372" cy="3081033"/>
            </a:xfrm>
            <a:effectLst/>
          </p:grpSpPr>
          <p:sp>
            <p:nvSpPr>
              <p:cNvPr id="49" name="Rechteck 48"/>
              <p:cNvSpPr/>
              <p:nvPr/>
            </p:nvSpPr>
            <p:spPr bwMode="gray">
              <a:xfrm>
                <a:off x="2317143" y="2424965"/>
                <a:ext cx="3036844" cy="629966"/>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400" dirty="0">
                    <a:solidFill>
                      <a:srgbClr val="000000"/>
                    </a:solidFill>
                  </a:rPr>
                  <a:t>Ask the solution architect to explain changes and assets and what other solutions were considered</a:t>
                </a:r>
              </a:p>
            </p:txBody>
          </p:sp>
          <p:sp>
            <p:nvSpPr>
              <p:cNvPr id="50" name="Rechteck 49"/>
              <p:cNvSpPr/>
              <p:nvPr/>
            </p:nvSpPr>
            <p:spPr bwMode="gray">
              <a:xfrm>
                <a:off x="2317143" y="3187829"/>
                <a:ext cx="3036844" cy="663004"/>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pPr>
                <a:r>
                  <a:rPr lang="en-US" sz="1400" dirty="0">
                    <a:solidFill>
                      <a:srgbClr val="000000"/>
                    </a:solidFill>
                  </a:rPr>
                  <a:t>If the solution has not been defined then focus on each intervention and </a:t>
                </a:r>
                <a:r>
                  <a:rPr lang="en-US" sz="1400">
                    <a:solidFill>
                      <a:srgbClr val="000000"/>
                    </a:solidFill>
                  </a:rPr>
                  <a:t>ask </a:t>
                </a:r>
                <a:r>
                  <a:rPr lang="en-US" sz="1400" smtClean="0">
                    <a:solidFill>
                      <a:srgbClr val="000000"/>
                    </a:solidFill>
                  </a:rPr>
                  <a:t>'What </a:t>
                </a:r>
                <a:r>
                  <a:rPr lang="en-US" sz="1400" dirty="0">
                    <a:solidFill>
                      <a:srgbClr val="000000"/>
                    </a:solidFill>
                  </a:rPr>
                  <a:t>could we do </a:t>
                </a:r>
                <a:r>
                  <a:rPr lang="en-US" sz="1400">
                    <a:solidFill>
                      <a:srgbClr val="000000"/>
                    </a:solidFill>
                  </a:rPr>
                  <a:t>here</a:t>
                </a:r>
                <a:r>
                  <a:rPr lang="en-US" sz="1400" smtClean="0">
                    <a:solidFill>
                      <a:srgbClr val="000000"/>
                    </a:solidFill>
                  </a:rPr>
                  <a:t>?'</a:t>
                </a:r>
                <a:endParaRPr lang="en-US" sz="1400" dirty="0">
                  <a:solidFill>
                    <a:srgbClr val="000000"/>
                  </a:solidFill>
                </a:endParaRPr>
              </a:p>
            </p:txBody>
          </p:sp>
          <p:sp>
            <p:nvSpPr>
              <p:cNvPr id="53" name="Rechteck 52"/>
              <p:cNvSpPr/>
              <p:nvPr/>
            </p:nvSpPr>
            <p:spPr bwMode="gray">
              <a:xfrm>
                <a:off x="2317142" y="3983743"/>
                <a:ext cx="3036844" cy="659480"/>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400" dirty="0">
                    <a:solidFill>
                      <a:srgbClr val="000000"/>
                    </a:solidFill>
                  </a:rPr>
                  <a:t>Test the logic flow back to delivery of KPIs and resolution of Problems</a:t>
                </a:r>
              </a:p>
            </p:txBody>
          </p:sp>
          <p:sp>
            <p:nvSpPr>
              <p:cNvPr id="54" name="Rechteck 53"/>
              <p:cNvSpPr/>
              <p:nvPr/>
            </p:nvSpPr>
            <p:spPr bwMode="gray">
              <a:xfrm>
                <a:off x="5468266" y="2426943"/>
                <a:ext cx="3036844" cy="501281"/>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AU" sz="1400" dirty="0">
                    <a:solidFill>
                      <a:srgbClr val="000000"/>
                    </a:solidFill>
                  </a:rPr>
                  <a:t>Test whether the investment is cost-effective</a:t>
                </a:r>
                <a:endParaRPr lang="en-US" sz="1400" dirty="0">
                  <a:solidFill>
                    <a:srgbClr val="000000"/>
                  </a:solidFill>
                </a:endParaRPr>
              </a:p>
            </p:txBody>
          </p:sp>
          <p:sp>
            <p:nvSpPr>
              <p:cNvPr id="55" name="Rechteck 54"/>
              <p:cNvSpPr/>
              <p:nvPr/>
            </p:nvSpPr>
            <p:spPr bwMode="gray">
              <a:xfrm>
                <a:off x="5468267" y="3004188"/>
                <a:ext cx="3036844" cy="495710"/>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AU" sz="1400" dirty="0">
                    <a:solidFill>
                      <a:srgbClr val="000000"/>
                    </a:solidFill>
                  </a:rPr>
                  <a:t>Test whether the solution is innovative and smart</a:t>
                </a:r>
                <a:endParaRPr lang="en-US" sz="1400" dirty="0">
                  <a:solidFill>
                    <a:srgbClr val="000000"/>
                  </a:solidFill>
                </a:endParaRPr>
              </a:p>
            </p:txBody>
          </p:sp>
          <p:sp>
            <p:nvSpPr>
              <p:cNvPr id="56" name="Rechteck 55"/>
              <p:cNvSpPr/>
              <p:nvPr/>
            </p:nvSpPr>
            <p:spPr bwMode="gray">
              <a:xfrm>
                <a:off x="5468267" y="4227424"/>
                <a:ext cx="3036843" cy="576372"/>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400" dirty="0">
                    <a:solidFill>
                      <a:srgbClr val="000000"/>
                    </a:solidFill>
                  </a:rPr>
                  <a:t>Establish cost range for individual changes and assets or in some instances bundles of changes and asset that make sense</a:t>
                </a:r>
              </a:p>
            </p:txBody>
          </p:sp>
          <p:sp>
            <p:nvSpPr>
              <p:cNvPr id="57" name="Rechteck 56"/>
              <p:cNvSpPr/>
              <p:nvPr/>
            </p:nvSpPr>
            <p:spPr bwMode="gray">
              <a:xfrm>
                <a:off x="2317143" y="1722763"/>
                <a:ext cx="3036844" cy="606712"/>
              </a:xfrm>
              <a:prstGeom prst="rect">
                <a:avLst/>
              </a:prstGeom>
              <a:solidFill>
                <a:schemeClr val="accent2"/>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defRPr/>
                </a:pPr>
                <a:r>
                  <a:rPr lang="de-DE" sz="2400" dirty="0">
                    <a:solidFill>
                      <a:srgbClr val="FFFFFF"/>
                    </a:solidFill>
                    <a:latin typeface="+mj-lt"/>
                  </a:rPr>
                  <a:t>Best likely solution</a:t>
                </a:r>
              </a:p>
            </p:txBody>
          </p:sp>
          <p:sp>
            <p:nvSpPr>
              <p:cNvPr id="58" name="Rechteck 57"/>
              <p:cNvSpPr/>
              <p:nvPr/>
            </p:nvSpPr>
            <p:spPr bwMode="gray">
              <a:xfrm>
                <a:off x="5472670" y="1722763"/>
                <a:ext cx="3036844" cy="606712"/>
              </a:xfrm>
              <a:prstGeom prst="rect">
                <a:avLst/>
              </a:prstGeom>
              <a:solidFill>
                <a:schemeClr val="accent2"/>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5000"/>
                  </a:lnSpc>
                  <a:spcAft>
                    <a:spcPts val="800"/>
                  </a:spcAft>
                  <a:buClr>
                    <a:srgbClr val="7D7D7D"/>
                  </a:buClr>
                </a:pPr>
                <a:r>
                  <a:rPr lang="en-US" sz="2400" dirty="0">
                    <a:solidFill>
                      <a:srgbClr val="FFFFFF"/>
                    </a:solidFill>
                    <a:latin typeface="+mj-lt"/>
                  </a:rPr>
                  <a:t>Understand the solution</a:t>
                </a:r>
              </a:p>
            </p:txBody>
          </p:sp>
        </p:grpSp>
        <p:sp>
          <p:nvSpPr>
            <p:cNvPr id="17" name="Rechteck 54"/>
            <p:cNvSpPr/>
            <p:nvPr/>
          </p:nvSpPr>
          <p:spPr bwMode="gray">
            <a:xfrm>
              <a:off x="4549561" y="3585288"/>
              <a:ext cx="4182889" cy="620911"/>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AU" sz="1400" dirty="0">
                  <a:solidFill>
                    <a:srgbClr val="000000"/>
                  </a:solidFill>
                </a:rPr>
                <a:t>Test whether the solution is flexible enough to respond to identified uncertainty </a:t>
              </a:r>
              <a:endParaRPr lang="en-US" sz="1400" dirty="0">
                <a:solidFill>
                  <a:srgbClr val="000000"/>
                </a:solidFill>
              </a:endParaRPr>
            </a:p>
          </p:txBody>
        </p:sp>
        <p:sp>
          <p:nvSpPr>
            <p:cNvPr id="21" name="Rechteck 55"/>
            <p:cNvSpPr/>
            <p:nvPr/>
          </p:nvSpPr>
          <p:spPr bwMode="gray">
            <a:xfrm>
              <a:off x="4549561" y="5899952"/>
              <a:ext cx="4188615" cy="548069"/>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gn="ctr">
                <a:lnSpc>
                  <a:spcPct val="90000"/>
                </a:lnSpc>
                <a:spcAft>
                  <a:spcPts val="800"/>
                </a:spcAft>
                <a:buClr>
                  <a:srgbClr val="7D7D7D"/>
                </a:buClr>
              </a:pPr>
              <a:r>
                <a:rPr lang="en-US" sz="1400" dirty="0">
                  <a:solidFill>
                    <a:srgbClr val="000000"/>
                  </a:solidFill>
                </a:rPr>
                <a:t>Is the solution still a smart way to proceed?</a:t>
              </a:r>
            </a:p>
          </p:txBody>
        </p:sp>
        <p:sp>
          <p:nvSpPr>
            <p:cNvPr id="19" name="Rechteck 55"/>
            <p:cNvSpPr/>
            <p:nvPr/>
          </p:nvSpPr>
          <p:spPr bwMode="gray">
            <a:xfrm>
              <a:off x="4555455" y="5018938"/>
              <a:ext cx="4182720" cy="798679"/>
            </a:xfrm>
            <a:prstGeom prst="rect">
              <a:avLst/>
            </a:prstGeom>
            <a:solidFill>
              <a:srgbClr val="EAEAEA"/>
            </a:solidFill>
            <a:ln w="12700">
              <a:noFill/>
              <a:miter lim="800000"/>
              <a:headEnd/>
              <a:tailEnd/>
            </a:ln>
            <a:effectLst/>
          </p:spPr>
          <p:txBody>
            <a:bodyPr lIns="108000" tIns="72000" rIns="108000" bIns="72000" anchor="ctr"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90500">
                <a:lnSpc>
                  <a:spcPct val="90000"/>
                </a:lnSpc>
                <a:spcAft>
                  <a:spcPts val="800"/>
                </a:spcAft>
                <a:buClr>
                  <a:srgbClr val="7D7D7D"/>
                </a:buClr>
              </a:pPr>
              <a:r>
                <a:rPr lang="en-AU" sz="1400" dirty="0">
                  <a:solidFill>
                    <a:srgbClr val="000000"/>
                  </a:solidFill>
                </a:rPr>
                <a:t>Confirm the circumstances (change in condition or an event) where the preferred response may be inadequate or inappropriate, and the triggers requiring a change in solution</a:t>
              </a:r>
              <a:endParaRPr lang="en-US" sz="1400" dirty="0">
                <a:solidFill>
                  <a:srgbClr val="000000"/>
                </a:solidFill>
              </a:endParaRPr>
            </a:p>
          </p:txBody>
        </p:sp>
      </p:grpSp>
      <p:sp>
        <p:nvSpPr>
          <p:cNvPr id="16"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208072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p:txBody>
          <a:bodyPr/>
          <a:lstStyle/>
          <a:p>
            <a:r>
              <a:rPr lang="en-AU" smtClean="0"/>
              <a:t>Key questions</a:t>
            </a:r>
            <a:endParaRPr lang="en-US" dirty="0"/>
          </a:p>
        </p:txBody>
      </p:sp>
      <p:sp>
        <p:nvSpPr>
          <p:cNvPr id="8" name="Content Placeholder 7"/>
          <p:cNvSpPr>
            <a:spLocks noGrp="1"/>
          </p:cNvSpPr>
          <p:nvPr>
            <p:ph sz="half" idx="1"/>
          </p:nvPr>
        </p:nvSpPr>
        <p:spPr>
          <a:xfrm>
            <a:off x="175851" y="1264024"/>
            <a:ext cx="4179277" cy="4861611"/>
          </a:xfrm>
        </p:spPr>
        <p:txBody>
          <a:bodyPr>
            <a:noAutofit/>
          </a:bodyPr>
          <a:lstStyle/>
          <a:p>
            <a:r>
              <a:rPr lang="en-AU" sz="1500" b="1" smtClean="0"/>
              <a:t>Does the logic flow?</a:t>
            </a:r>
          </a:p>
          <a:p>
            <a:pPr lvl="1"/>
            <a:r>
              <a:rPr lang="en-AU" sz="1500" smtClean="0"/>
              <a:t>Do these changes and assets, if required, align with our interventions?</a:t>
            </a:r>
          </a:p>
          <a:p>
            <a:pPr lvl="1"/>
            <a:r>
              <a:rPr lang="en-AU" sz="1500" smtClean="0"/>
              <a:t>Will they deliver the benefits and KPIs?</a:t>
            </a:r>
          </a:p>
          <a:p>
            <a:pPr lvl="1"/>
            <a:r>
              <a:rPr lang="en-AU" sz="1500" smtClean="0"/>
              <a:t>Will the solution address the problems outlined in the ILM?</a:t>
            </a:r>
            <a:endParaRPr lang="en-US" sz="1500" smtClean="0"/>
          </a:p>
          <a:p>
            <a:r>
              <a:rPr lang="en-AU" sz="1500" b="1" smtClean="0"/>
              <a:t>Is the investment cost-effective?</a:t>
            </a:r>
          </a:p>
          <a:p>
            <a:pPr lvl="1"/>
            <a:r>
              <a:rPr lang="en-AU" sz="1500" smtClean="0"/>
              <a:t>Can this investment be used to provide capabilities or assets that others might use in the future?</a:t>
            </a:r>
          </a:p>
          <a:p>
            <a:pPr lvl="1"/>
            <a:r>
              <a:rPr lang="en-AU" sz="1500" smtClean="0"/>
              <a:t>Are there capabilities or assets in existence that might be used as part of the solution?</a:t>
            </a:r>
          </a:p>
          <a:p>
            <a:pPr lvl="1"/>
            <a:r>
              <a:rPr lang="en-AU" sz="1500" smtClean="0"/>
              <a:t>Does it align with the organisation’s policies, strategies and architectures?</a:t>
            </a:r>
            <a:endParaRPr lang="en-AU" sz="1500"/>
          </a:p>
        </p:txBody>
      </p:sp>
      <p:sp>
        <p:nvSpPr>
          <p:cNvPr id="9" name="Content Placeholder 8"/>
          <p:cNvSpPr>
            <a:spLocks noGrp="1"/>
          </p:cNvSpPr>
          <p:nvPr>
            <p:ph sz="half" idx="2"/>
          </p:nvPr>
        </p:nvSpPr>
        <p:spPr>
          <a:xfrm>
            <a:off x="4366851" y="1264024"/>
            <a:ext cx="4372703" cy="5224699"/>
          </a:xfrm>
        </p:spPr>
        <p:txBody>
          <a:bodyPr>
            <a:noAutofit/>
          </a:bodyPr>
          <a:lstStyle/>
          <a:p>
            <a:r>
              <a:rPr lang="en-AU" sz="1500" b="1" smtClean="0"/>
              <a:t>Is the solution innovative and smart?</a:t>
            </a:r>
          </a:p>
          <a:p>
            <a:pPr lvl="1"/>
            <a:r>
              <a:rPr lang="en-AU" sz="1500" smtClean="0"/>
              <a:t>Is it innovative in the way it seeks to solve the business need?</a:t>
            </a:r>
          </a:p>
          <a:p>
            <a:pPr lvl="1"/>
            <a:r>
              <a:rPr lang="en-AU" sz="1500" smtClean="0"/>
              <a:t>Does the proposed solution take advantage of new thinking and technologies?</a:t>
            </a:r>
          </a:p>
          <a:p>
            <a:pPr lvl="1"/>
            <a:r>
              <a:rPr lang="en-AU" sz="1500" smtClean="0"/>
              <a:t>Is it sound and feasible from an implementation perspective?</a:t>
            </a:r>
          </a:p>
          <a:p>
            <a:pPr lvl="1"/>
            <a:r>
              <a:rPr lang="en-AU" sz="1500" smtClean="0">
                <a:solidFill>
                  <a:schemeClr val="accent6"/>
                </a:solidFill>
              </a:rPr>
              <a:t>Are there any circumstances in which you would seek an alternative, and materially different, course of action? – </a:t>
            </a:r>
            <a:br>
              <a:rPr lang="en-AU" sz="1500" smtClean="0">
                <a:solidFill>
                  <a:schemeClr val="accent6"/>
                </a:solidFill>
              </a:rPr>
            </a:br>
            <a:r>
              <a:rPr lang="en-AU" sz="1500" smtClean="0">
                <a:solidFill>
                  <a:schemeClr val="accent6"/>
                </a:solidFill>
              </a:rPr>
              <a:t>If ‘yes’, the ICB should note that a real options workshop may be required.</a:t>
            </a:r>
          </a:p>
          <a:p>
            <a:r>
              <a:rPr lang="en-AU" sz="1500" b="1" smtClean="0">
                <a:solidFill>
                  <a:schemeClr val="accent6"/>
                </a:solidFill>
              </a:rPr>
              <a:t>Will the solution be flexible enough to respond to identified uncertainty?</a:t>
            </a:r>
          </a:p>
          <a:p>
            <a:r>
              <a:rPr lang="en-AU" sz="1500" smtClean="0">
                <a:solidFill>
                  <a:schemeClr val="accent6"/>
                </a:solidFill>
              </a:rPr>
              <a:t>Have opportunities for building flexibility into the investment to mitigate future uncertainty been considered? If ‘no’. the ICB may need to note that a real options workshop may be required</a:t>
            </a:r>
            <a:r>
              <a:rPr lang="en-AU" sz="1500" smtClean="0"/>
              <a:t>.</a:t>
            </a:r>
          </a:p>
          <a:p>
            <a:endParaRPr lang="en-AU" sz="1500"/>
          </a:p>
        </p:txBody>
      </p:sp>
      <p:sp>
        <p:nvSpPr>
          <p:cNvPr id="5" name="Footer Placeholder 3"/>
          <p:cNvSpPr>
            <a:spLocks noGrp="1"/>
          </p:cNvSpPr>
          <p:nvPr>
            <p:ph type="ftr" sz="quarter" idx="11"/>
          </p:nvPr>
        </p:nvSpPr>
        <p:spPr>
          <a:xfrm>
            <a:off x="0" y="6599228"/>
            <a:ext cx="1608668" cy="258772"/>
          </a:xfrm>
        </p:spPr>
        <p:txBody>
          <a:bodyPr/>
          <a:lstStyle/>
          <a:p>
            <a:pPr algn="l"/>
            <a:r>
              <a:rPr lang="en-US" sz="600"/>
              <a:t>© </a:t>
            </a:r>
            <a:r>
              <a:rPr lang="en-US" sz="600" smtClean="0"/>
              <a:t>Fankhauser and Associates </a:t>
            </a:r>
            <a:r>
              <a:rPr lang="en-US" sz="600" dirty="0"/>
              <a:t>2017</a:t>
            </a:r>
          </a:p>
        </p:txBody>
      </p:sp>
    </p:spTree>
    <p:extLst>
      <p:ext uri="{BB962C8B-B14F-4D97-AF65-F5344CB8AC3E}">
        <p14:creationId xmlns:p14="http://schemas.microsoft.com/office/powerpoint/2010/main" val="34313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376828" y="812386"/>
            <a:ext cx="8767171" cy="535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108000" rtlCol="0" anchor="t" anchorCtr="0"/>
          <a:lstStyle/>
          <a:p>
            <a:pPr>
              <a:spcAft>
                <a:spcPts val="800"/>
              </a:spcAft>
            </a:pPr>
            <a:r>
              <a:rPr lang="en-AU" sz="2000" b="1" dirty="0">
                <a:solidFill>
                  <a:srgbClr val="000000"/>
                </a:solidFill>
              </a:rPr>
              <a:t>Overarching comments were positive and indicated that </a:t>
            </a:r>
            <a:r>
              <a:rPr lang="en-AU" sz="2000" b="1">
                <a:solidFill>
                  <a:srgbClr val="000000"/>
                </a:solidFill>
              </a:rPr>
              <a:t>IMS </a:t>
            </a:r>
            <a:r>
              <a:rPr lang="en-AU" sz="2000" b="1" smtClean="0">
                <a:solidFill>
                  <a:srgbClr val="000000"/>
                </a:solidFill>
              </a:rPr>
              <a:t>is generally working well </a:t>
            </a:r>
            <a:r>
              <a:rPr lang="en-AU" sz="2000" b="1" dirty="0">
                <a:solidFill>
                  <a:srgbClr val="000000"/>
                </a:solidFill>
              </a:rPr>
              <a:t>and is seen as a key mechanism </a:t>
            </a:r>
            <a:r>
              <a:rPr lang="en-AU" sz="2000" b="1">
                <a:solidFill>
                  <a:srgbClr val="000000"/>
                </a:solidFill>
              </a:rPr>
              <a:t>to </a:t>
            </a:r>
            <a:r>
              <a:rPr lang="en-AU" sz="2000" b="1" smtClean="0">
                <a:solidFill>
                  <a:srgbClr val="000000"/>
                </a:solidFill>
              </a:rPr>
              <a:t>aid investment </a:t>
            </a:r>
            <a:r>
              <a:rPr lang="en-AU" sz="2000" b="1" dirty="0">
                <a:solidFill>
                  <a:srgbClr val="000000"/>
                </a:solidFill>
              </a:rPr>
              <a:t>decision-making and business case development </a:t>
            </a:r>
          </a:p>
          <a:p>
            <a:pPr>
              <a:spcAft>
                <a:spcPts val="800"/>
              </a:spcAft>
            </a:pPr>
            <a:endParaRPr lang="en-AU" sz="1400" b="1" dirty="0">
              <a:solidFill>
                <a:srgbClr val="000000"/>
              </a:solidFill>
            </a:endParaRPr>
          </a:p>
          <a:p>
            <a:pPr>
              <a:spcAft>
                <a:spcPts val="800"/>
              </a:spcAft>
            </a:pPr>
            <a:r>
              <a:rPr lang="en-AU" sz="1400" b="1" dirty="0">
                <a:solidFill>
                  <a:srgbClr val="000000"/>
                </a:solidFill>
              </a:rPr>
              <a:t>Why make changes?</a:t>
            </a:r>
            <a:endParaRPr lang="en-AU" sz="1200" dirty="0">
              <a:solidFill>
                <a:srgbClr val="000000"/>
              </a:solidFill>
            </a:endParaRPr>
          </a:p>
          <a:p>
            <a:pPr>
              <a:spcAft>
                <a:spcPts val="800"/>
              </a:spcAft>
            </a:pPr>
            <a:r>
              <a:rPr lang="en-AU" sz="1400" smtClean="0">
                <a:solidFill>
                  <a:srgbClr val="000000"/>
                </a:solidFill>
              </a:rPr>
              <a:t>'a </a:t>
            </a:r>
            <a:r>
              <a:rPr lang="en-AU" sz="1400" dirty="0">
                <a:solidFill>
                  <a:srgbClr val="000000"/>
                </a:solidFill>
              </a:rPr>
              <a:t>flawed ILM (IMS) process </a:t>
            </a:r>
            <a:r>
              <a:rPr lang="en-AU" sz="1400" dirty="0" smtClean="0">
                <a:solidFill>
                  <a:srgbClr val="000000"/>
                </a:solidFill>
              </a:rPr>
              <a:t>can result </a:t>
            </a:r>
            <a:r>
              <a:rPr lang="en-AU" sz="1400" dirty="0">
                <a:solidFill>
                  <a:srgbClr val="000000"/>
                </a:solidFill>
              </a:rPr>
              <a:t>in a deeply flawed business case (noting several tens if not hundreds of thousands of dollars could be expended </a:t>
            </a:r>
            <a:r>
              <a:rPr lang="en-AU" sz="1400" dirty="0" smtClean="0">
                <a:solidFill>
                  <a:srgbClr val="000000"/>
                </a:solidFill>
              </a:rPr>
              <a:t>on a </a:t>
            </a:r>
            <a:r>
              <a:rPr lang="en-AU" sz="1400" dirty="0">
                <a:solidFill>
                  <a:srgbClr val="000000"/>
                </a:solidFill>
              </a:rPr>
              <a:t>poorly developed business case that is unlikely to be supported or if supported unlikely to delivery the intended </a:t>
            </a:r>
            <a:r>
              <a:rPr lang="en-AU" sz="1400">
                <a:solidFill>
                  <a:srgbClr val="000000"/>
                </a:solidFill>
              </a:rPr>
              <a:t>benefits</a:t>
            </a:r>
            <a:r>
              <a:rPr lang="en-AU" sz="1400" smtClean="0">
                <a:solidFill>
                  <a:srgbClr val="000000"/>
                </a:solidFill>
              </a:rPr>
              <a:t>)' </a:t>
            </a:r>
            <a:endParaRPr lang="en-AU" sz="1400" dirty="0">
              <a:solidFill>
                <a:srgbClr val="000000"/>
              </a:solidFill>
            </a:endParaRPr>
          </a:p>
          <a:p>
            <a:pPr marL="266700" indent="-266700">
              <a:spcAft>
                <a:spcPts val="800"/>
              </a:spcAft>
              <a:buFont typeface="Wingdings" panose="05000000000000000000" pitchFamily="2" charset="2"/>
              <a:buChar char="§"/>
            </a:pPr>
            <a:r>
              <a:rPr lang="en-AU" sz="1400" dirty="0">
                <a:solidFill>
                  <a:srgbClr val="000000"/>
                </a:solidFill>
              </a:rPr>
              <a:t>In principle IMS deals with the concept of managing uncertainty but </a:t>
            </a:r>
            <a:r>
              <a:rPr lang="en-AU" sz="1400" dirty="0" smtClean="0">
                <a:solidFill>
                  <a:srgbClr val="000000"/>
                </a:solidFill>
              </a:rPr>
              <a:t>from </a:t>
            </a:r>
            <a:r>
              <a:rPr lang="en-AU" sz="1400" dirty="0">
                <a:solidFill>
                  <a:srgbClr val="000000"/>
                </a:solidFill>
              </a:rPr>
              <a:t>a government/DTF perspective this needs to be strengthened for major infrastructure investments with long lifecycles, high cost and high complexity. real options analysis. </a:t>
            </a:r>
          </a:p>
          <a:p>
            <a:pPr marL="266700" indent="-266700">
              <a:spcAft>
                <a:spcPts val="800"/>
              </a:spcAft>
              <a:buFont typeface="Wingdings" panose="05000000000000000000" pitchFamily="2" charset="2"/>
              <a:buChar char="§"/>
            </a:pPr>
            <a:r>
              <a:rPr lang="en-AU" sz="1400" dirty="0">
                <a:solidFill>
                  <a:srgbClr val="000000"/>
                </a:solidFill>
              </a:rPr>
              <a:t>Detailed real options analysis is outside the scope of IMS workshops and belongs in business case development and shaping of project options. However IMS can/should be a trigger for real options analysis where significant uncertainty is identified.</a:t>
            </a:r>
          </a:p>
          <a:p>
            <a:pPr>
              <a:spcAft>
                <a:spcPts val="800"/>
              </a:spcAft>
            </a:pPr>
            <a:endParaRPr lang="en-AU" sz="1400" b="1" dirty="0">
              <a:solidFill>
                <a:srgbClr val="000000"/>
              </a:solidFill>
            </a:endParaRPr>
          </a:p>
          <a:p>
            <a:pPr>
              <a:spcAft>
                <a:spcPts val="800"/>
              </a:spcAft>
            </a:pPr>
            <a:endParaRPr lang="en-AU" sz="1200" dirty="0">
              <a:solidFill>
                <a:srgbClr val="000000"/>
              </a:solidFill>
              <a:latin typeface="Calibri Light" panose="020F0302020204030204" pitchFamily="34" charset="0"/>
            </a:endParaRPr>
          </a:p>
        </p:txBody>
      </p:sp>
      <p:sp>
        <p:nvSpPr>
          <p:cNvPr id="10" name="Titel 18"/>
          <p:cNvSpPr>
            <a:spLocks noGrp="1"/>
          </p:cNvSpPr>
          <p:nvPr>
            <p:ph type="title"/>
          </p:nvPr>
        </p:nvSpPr>
        <p:spPr/>
        <p:txBody>
          <a:bodyPr/>
          <a:lstStyle/>
          <a:p>
            <a:r>
              <a:rPr lang="de-DE" smtClean="0"/>
              <a:t>Findings</a:t>
            </a:r>
            <a:endParaRPr lang="en-US" dirty="0"/>
          </a:p>
        </p:txBody>
      </p:sp>
    </p:spTree>
    <p:extLst>
      <p:ext uri="{BB962C8B-B14F-4D97-AF65-F5344CB8AC3E}">
        <p14:creationId xmlns:p14="http://schemas.microsoft.com/office/powerpoint/2010/main" val="270167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Conclude the workshop</a:t>
            </a:r>
            <a:endParaRPr lang="en-US" dirty="0"/>
          </a:p>
        </p:txBody>
      </p:sp>
      <p:sp>
        <p:nvSpPr>
          <p:cNvPr id="2" name="Content Placeholder 1"/>
          <p:cNvSpPr>
            <a:spLocks noGrp="1"/>
          </p:cNvSpPr>
          <p:nvPr>
            <p:ph idx="1"/>
          </p:nvPr>
        </p:nvSpPr>
        <p:spPr/>
        <p:txBody>
          <a:bodyPr>
            <a:noAutofit/>
          </a:bodyPr>
          <a:lstStyle/>
          <a:p>
            <a:pPr>
              <a:spcBef>
                <a:spcPts val="1200"/>
              </a:spcBef>
            </a:pPr>
            <a:r>
              <a:rPr lang="en-AU" sz="2400" smtClean="0"/>
              <a:t>If participants do not identify significant uncertainty and real options analysis is not considered warranted, the group must undertake a feedback loop at the end of the Solution Definition workshop. </a:t>
            </a:r>
          </a:p>
          <a:p>
            <a:pPr>
              <a:spcBef>
                <a:spcPts val="1200"/>
              </a:spcBef>
            </a:pPr>
            <a:r>
              <a:rPr lang="en-AU" sz="2400" smtClean="0"/>
              <a:t>Review the Decision-maker’s Checklist and test:</a:t>
            </a:r>
            <a:endParaRPr lang="en-US" sz="2400" smtClean="0"/>
          </a:p>
          <a:p>
            <a:pPr lvl="1"/>
            <a:r>
              <a:rPr lang="en-AU" sz="2200" smtClean="0"/>
              <a:t>Has the investment need been correctly defined – are we considering the right problem?</a:t>
            </a:r>
            <a:endParaRPr lang="en-US" sz="2200" smtClean="0"/>
          </a:p>
          <a:p>
            <a:pPr lvl="1"/>
            <a:r>
              <a:rPr lang="en-AU" sz="2200" smtClean="0"/>
              <a:t>Under what conditions would the preferred solution be a sub-optimal response?</a:t>
            </a:r>
            <a:endParaRPr lang="en-US" sz="2200" smtClean="0"/>
          </a:p>
          <a:p>
            <a:pPr lvl="1"/>
            <a:r>
              <a:rPr lang="en-AU" sz="2200" smtClean="0"/>
              <a:t>Under what conditions would an alternative investment strategy be preferred?</a:t>
            </a:r>
            <a:endParaRPr lang="en-US" sz="2200" smtClean="0"/>
          </a:p>
          <a:p>
            <a:pPr lvl="1"/>
            <a:r>
              <a:rPr lang="en-AU" sz="2200" smtClean="0"/>
              <a:t>Under what conditions would we regret this investment? </a:t>
            </a:r>
            <a:endParaRPr lang="en-US" sz="2200" smtClean="0"/>
          </a:p>
          <a:p>
            <a:endParaRPr lang="en-US" sz="2200" dirty="0"/>
          </a:p>
        </p:txBody>
      </p:sp>
    </p:spTree>
    <p:extLst>
      <p:ext uri="{BB962C8B-B14F-4D97-AF65-F5344CB8AC3E}">
        <p14:creationId xmlns:p14="http://schemas.microsoft.com/office/powerpoint/2010/main" val="4598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smtClean="0"/>
              <a:t>IMS Quality Assurance Facilitation Services</a:t>
            </a:r>
            <a:endParaRPr lang="en-AU"/>
          </a:p>
        </p:txBody>
      </p:sp>
      <p:sp>
        <p:nvSpPr>
          <p:cNvPr id="2" name="Content Placeholder 1"/>
          <p:cNvSpPr>
            <a:spLocks noGrp="1"/>
          </p:cNvSpPr>
          <p:nvPr>
            <p:ph type="subTitle" idx="1"/>
          </p:nvPr>
        </p:nvSpPr>
        <p:spPr/>
        <p:txBody>
          <a:bodyPr/>
          <a:lstStyle/>
          <a:p>
            <a:r>
              <a:rPr lang="en-AU" smtClean="0"/>
              <a:t>Provided By Eldar Salkovic </a:t>
            </a:r>
          </a:p>
          <a:p>
            <a:r>
              <a:rPr lang="en-AU" smtClean="0"/>
              <a:t>Innox Solutions</a:t>
            </a:r>
          </a:p>
          <a:p>
            <a:endParaRPr lang="en-AU" dirty="0"/>
          </a:p>
        </p:txBody>
      </p:sp>
    </p:spTree>
    <p:extLst>
      <p:ext uri="{BB962C8B-B14F-4D97-AF65-F5344CB8AC3E}">
        <p14:creationId xmlns:p14="http://schemas.microsoft.com/office/powerpoint/2010/main" val="104452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What IMS services we provide</a:t>
            </a:r>
            <a:endParaRPr lang="en-AU" dirty="0"/>
          </a:p>
        </p:txBody>
      </p:sp>
      <p:sp>
        <p:nvSpPr>
          <p:cNvPr id="2" name="Content Placeholder 1"/>
          <p:cNvSpPr>
            <a:spLocks noGrp="1"/>
          </p:cNvSpPr>
          <p:nvPr>
            <p:ph idx="1"/>
          </p:nvPr>
        </p:nvSpPr>
        <p:spPr/>
        <p:txBody>
          <a:bodyPr/>
          <a:lstStyle/>
          <a:p>
            <a:r>
              <a:rPr lang="en-AU" sz="2400" dirty="0"/>
              <a:t>Rigorous reviews of the </a:t>
            </a:r>
            <a:r>
              <a:rPr lang="en-US" sz="2400" dirty="0"/>
              <a:t>quality </a:t>
            </a:r>
            <a:r>
              <a:rPr lang="en-AU" sz="2400" dirty="0"/>
              <a:t>of IMS materials received for accreditation and re-accreditation, in accordance with DTF specified criteria and quality standards;</a:t>
            </a:r>
          </a:p>
          <a:p>
            <a:endParaRPr lang="en-AU" sz="2400" dirty="0"/>
          </a:p>
          <a:p>
            <a:r>
              <a:rPr lang="en-AU" sz="2400" dirty="0"/>
              <a:t>Giving written and verbal feedback on each submission to the applicants, ensuring that the candidates are able to increase their understanding of the IMS and improve the quality of their work; and </a:t>
            </a:r>
          </a:p>
          <a:p>
            <a:endParaRPr lang="en-US" sz="2400" dirty="0"/>
          </a:p>
          <a:p>
            <a:r>
              <a:rPr lang="en-US" sz="2400" dirty="0"/>
              <a:t>Provision of external IMS material review services.</a:t>
            </a:r>
          </a:p>
          <a:p>
            <a:endParaRPr lang="en-AU" sz="2400" dirty="0"/>
          </a:p>
        </p:txBody>
      </p:sp>
    </p:spTree>
    <p:extLst>
      <p:ext uri="{BB962C8B-B14F-4D97-AF65-F5344CB8AC3E}">
        <p14:creationId xmlns:p14="http://schemas.microsoft.com/office/powerpoint/2010/main" val="388688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Ensuring the development of high quality ILMs…</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5984394"/>
              </p:ext>
            </p:extLst>
          </p:nvPr>
        </p:nvGraphicFramePr>
        <p:xfrm>
          <a:off x="457200" y="1200150"/>
          <a:ext cx="8229600" cy="4918782"/>
        </p:xfrm>
        <a:graphic>
          <a:graphicData uri="http://schemas.openxmlformats.org/drawingml/2006/table">
            <a:tbl>
              <a:tblPr firstRow="1" bandRow="1">
                <a:tableStyleId>{5C22544A-7EE6-4342-B048-85BDC9FD1C3A}</a:tableStyleId>
              </a:tblPr>
              <a:tblGrid>
                <a:gridCol w="1618884"/>
                <a:gridCol w="6610716"/>
              </a:tblGrid>
              <a:tr h="526765">
                <a:tc>
                  <a:txBody>
                    <a:bodyPr/>
                    <a:lstStyle/>
                    <a:p>
                      <a:r>
                        <a:rPr lang="en-US" sz="1600" b="1" dirty="0" smtClean="0">
                          <a:solidFill>
                            <a:schemeClr val="tx1"/>
                          </a:solidFill>
                        </a:rPr>
                        <a:t>Story</a:t>
                      </a:r>
                      <a:r>
                        <a:rPr lang="en-US" sz="1600" b="1" baseline="0" dirty="0" smtClean="0">
                          <a:solidFill>
                            <a:schemeClr val="tx1"/>
                          </a:solidFill>
                        </a:rPr>
                        <a:t> telling</a:t>
                      </a:r>
                      <a:endParaRPr lang="en-US" sz="1600" b="1" dirty="0">
                        <a:solidFill>
                          <a:schemeClr val="tx1"/>
                        </a:solidFill>
                      </a:endParaRPr>
                    </a:p>
                  </a:txBody>
                  <a:tcPr marL="90119" marR="901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mn-cs"/>
                        </a:rPr>
                        <a:t>Ensure</a:t>
                      </a:r>
                      <a:r>
                        <a:rPr lang="en-US" sz="1600" b="0" dirty="0" smtClean="0">
                          <a:solidFill>
                            <a:schemeClr val="tx1"/>
                          </a:solidFill>
                        </a:rPr>
                        <a:t> the use of plain English throughout the investment story</a:t>
                      </a:r>
                    </a:p>
                  </a:txBody>
                  <a:tcPr marL="90119" marR="90119" marB="0">
                    <a:noFill/>
                  </a:tcPr>
                </a:tc>
              </a:tr>
              <a:tr h="2027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Problem</a:t>
                      </a:r>
                      <a:endParaRPr lang="en-US" sz="1600" dirty="0"/>
                    </a:p>
                  </a:txBody>
                  <a:tcPr marL="90119" marR="90119">
                    <a:noFill/>
                  </a:tcPr>
                </a:tc>
                <a:tc>
                  <a:txBody>
                    <a:bodyPr/>
                    <a:lstStyle/>
                    <a:p>
                      <a:r>
                        <a:rPr lang="en-US" sz="1600" dirty="0" smtClean="0"/>
                        <a:t>Keep the problem statements focused whilst ensuring that they have been pitched at the right level. Deploy appropriate</a:t>
                      </a:r>
                      <a:r>
                        <a:rPr lang="en-US" sz="1600" baseline="0" dirty="0" smtClean="0"/>
                        <a:t> enquiring techniques such as problem trajectory, root cause analysis and </a:t>
                      </a:r>
                      <a:r>
                        <a:rPr lang="en-US" sz="1600" baseline="0" smtClean="0"/>
                        <a:t>5 whys</a:t>
                      </a:r>
                      <a:r>
                        <a:rPr lang="en-US" sz="1600" baseline="0" dirty="0" smtClean="0"/>
                        <a:t>.</a:t>
                      </a:r>
                      <a:endParaRPr lang="en-US" sz="1600" dirty="0" smtClean="0"/>
                    </a:p>
                    <a:p>
                      <a:endParaRPr lang="en-US" sz="800" dirty="0" smtClean="0"/>
                    </a:p>
                    <a:p>
                      <a:r>
                        <a:rPr lang="en-US" sz="1600" dirty="0" smtClean="0"/>
                        <a:t>Try and avoid using asset and compliance failures or high risk as causes. In most cases they will diminish</a:t>
                      </a:r>
                      <a:r>
                        <a:rPr lang="en-US" sz="1600" baseline="0" dirty="0" smtClean="0"/>
                        <a:t> the investment story and</a:t>
                      </a:r>
                      <a:r>
                        <a:rPr lang="en-US" sz="1600" dirty="0" smtClean="0"/>
                        <a:t> lock you into a solution prematurely. Instead aim to focus on service failures.</a:t>
                      </a:r>
                    </a:p>
                  </a:txBody>
                  <a:tcPr marL="90119" marR="90119">
                    <a:noFill/>
                  </a:tcPr>
                </a:tc>
              </a:tr>
              <a:tr h="756139">
                <a:tc>
                  <a:txBody>
                    <a:bodyPr/>
                    <a:lstStyle/>
                    <a:p>
                      <a:r>
                        <a:rPr lang="en-US" sz="1600" b="1" dirty="0" smtClean="0"/>
                        <a:t>Benefit</a:t>
                      </a:r>
                      <a:endParaRPr lang="en-US" sz="1600" b="1" dirty="0"/>
                    </a:p>
                  </a:txBody>
                  <a:tcPr marL="90119" marR="90119">
                    <a:noFill/>
                  </a:tcPr>
                </a:tc>
                <a:tc>
                  <a:txBody>
                    <a:bodyPr/>
                    <a:lstStyle/>
                    <a:p>
                      <a:r>
                        <a:rPr lang="en-US" sz="1600" dirty="0" smtClean="0"/>
                        <a:t>Ensure benefits and KPI’s </a:t>
                      </a:r>
                      <a:r>
                        <a:rPr lang="en-US" sz="1600" baseline="0" dirty="0" smtClean="0"/>
                        <a:t>have a reasonable and logical connection to the problem statements.</a:t>
                      </a:r>
                    </a:p>
                  </a:txBody>
                  <a:tcPr marL="90119" marR="90119">
                    <a:noFill/>
                  </a:tcPr>
                </a:tc>
              </a:tr>
              <a:tr h="1608478">
                <a:tc>
                  <a:txBody>
                    <a:bodyPr/>
                    <a:lstStyle/>
                    <a:p>
                      <a:r>
                        <a:rPr lang="en-US" sz="1600" b="1" dirty="0" smtClean="0"/>
                        <a:t>Interventions</a:t>
                      </a:r>
                      <a:endParaRPr lang="en-US" sz="1600" b="1" dirty="0"/>
                    </a:p>
                  </a:txBody>
                  <a:tcPr marL="90119" marR="90119">
                    <a:noFill/>
                  </a:tcPr>
                </a:tc>
                <a:tc>
                  <a:txBody>
                    <a:bodyPr/>
                    <a:lstStyle/>
                    <a:p>
                      <a:r>
                        <a:rPr lang="en-US" sz="1600" dirty="0" smtClean="0"/>
                        <a:t>Ensure</a:t>
                      </a:r>
                      <a:r>
                        <a:rPr lang="en-US" sz="1600" baseline="0" dirty="0" smtClean="0"/>
                        <a:t> interventions are focused enough as to give the reader an indication of what specific strategic levers are being deployed to address the problem and deliver the benefits</a:t>
                      </a:r>
                      <a:r>
                        <a:rPr lang="en-US" sz="1600" baseline="0" smtClean="0"/>
                        <a:t>. </a:t>
                      </a:r>
                    </a:p>
                    <a:p>
                      <a:endParaRPr lang="en-US" sz="1600" smtClean="0"/>
                    </a:p>
                    <a:p>
                      <a:r>
                        <a:rPr lang="en-US" sz="1600" smtClean="0"/>
                        <a:t>Avoid </a:t>
                      </a:r>
                      <a:r>
                        <a:rPr lang="en-US" sz="1600" dirty="0" smtClean="0"/>
                        <a:t>pitching them too high,</a:t>
                      </a:r>
                      <a:r>
                        <a:rPr lang="en-US" sz="1600" baseline="0" dirty="0" smtClean="0"/>
                        <a:t> have them solution focused or too few </a:t>
                      </a:r>
                      <a:r>
                        <a:rPr lang="en-US" sz="1600" baseline="0" smtClean="0"/>
                        <a:t>in numbers </a:t>
                      </a:r>
                      <a:endParaRPr lang="en-US" sz="1600" dirty="0"/>
                    </a:p>
                  </a:txBody>
                  <a:tcPr marL="90119" marR="90119">
                    <a:noFill/>
                  </a:tcPr>
                </a:tc>
              </a:tr>
            </a:tbl>
          </a:graphicData>
        </a:graphic>
      </p:graphicFrame>
    </p:spTree>
    <p:extLst>
      <p:ext uri="{BB962C8B-B14F-4D97-AF65-F5344CB8AC3E}">
        <p14:creationId xmlns:p14="http://schemas.microsoft.com/office/powerpoint/2010/main" val="179220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Additional Facilitator Support</a:t>
            </a:r>
            <a:endParaRPr lang="en-AU" dirty="0"/>
          </a:p>
        </p:txBody>
      </p:sp>
      <p:sp>
        <p:nvSpPr>
          <p:cNvPr id="2" name="Content Placeholder 1"/>
          <p:cNvSpPr>
            <a:spLocks noGrp="1"/>
          </p:cNvSpPr>
          <p:nvPr>
            <p:ph idx="1"/>
          </p:nvPr>
        </p:nvSpPr>
        <p:spPr/>
        <p:txBody>
          <a:bodyPr/>
          <a:lstStyle/>
          <a:p>
            <a:pPr marL="0" indent="0">
              <a:buNone/>
            </a:pPr>
            <a:r>
              <a:rPr lang="en-US" sz="2000" b="1" dirty="0"/>
              <a:t>Online Facilitator Forum</a:t>
            </a:r>
          </a:p>
          <a:p>
            <a:r>
              <a:rPr lang="en-US" sz="2000" dirty="0"/>
              <a:t>Facilitators discuss their experiences and learning’s on conducting successful IMS workshops.</a:t>
            </a:r>
          </a:p>
          <a:p>
            <a:pPr marL="360363" indent="0">
              <a:buNone/>
            </a:pPr>
            <a:r>
              <a:rPr lang="en-US" sz="2000" dirty="0">
                <a:hlinkClick r:id="rId2"/>
              </a:rPr>
              <a:t>https://www.innoxsolutions.com/forum</a:t>
            </a:r>
            <a:r>
              <a:rPr lang="en-US" sz="2000" dirty="0"/>
              <a:t> </a:t>
            </a:r>
          </a:p>
          <a:p>
            <a:endParaRPr lang="en-US" sz="2000" dirty="0"/>
          </a:p>
          <a:p>
            <a:pPr marL="0" indent="0">
              <a:buNone/>
            </a:pPr>
            <a:r>
              <a:rPr lang="en-US" sz="2000" b="1" dirty="0"/>
              <a:t>Future release of a designated Facilitator Blog</a:t>
            </a:r>
          </a:p>
          <a:p>
            <a:r>
              <a:rPr lang="en-US" sz="2000" dirty="0"/>
              <a:t>A dedicated blog that aims to identify best-practice approaches to exploring root causes to problems, defining benefits and associated KPI's, as well as a wide range of valuable information relating to IMS.</a:t>
            </a:r>
          </a:p>
          <a:p>
            <a:endParaRPr lang="en-AU" sz="2000" dirty="0"/>
          </a:p>
        </p:txBody>
      </p:sp>
    </p:spTree>
    <p:extLst>
      <p:ext uri="{BB962C8B-B14F-4D97-AF65-F5344CB8AC3E}">
        <p14:creationId xmlns:p14="http://schemas.microsoft.com/office/powerpoint/2010/main" val="40189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Contact information</a:t>
            </a:r>
            <a:endParaRPr lang="en-AU" dirty="0"/>
          </a:p>
        </p:txBody>
      </p:sp>
      <p:sp>
        <p:nvSpPr>
          <p:cNvPr id="2" name="Content Placeholder 1"/>
          <p:cNvSpPr>
            <a:spLocks noGrp="1"/>
          </p:cNvSpPr>
          <p:nvPr>
            <p:ph idx="1"/>
          </p:nvPr>
        </p:nvSpPr>
        <p:spPr/>
        <p:txBody>
          <a:bodyPr>
            <a:normAutofit/>
          </a:bodyPr>
          <a:lstStyle/>
          <a:p>
            <a:pPr marL="0" indent="0">
              <a:buNone/>
            </a:pPr>
            <a:r>
              <a:rPr lang="en-US" sz="2400" dirty="0" err="1"/>
              <a:t>Eldar</a:t>
            </a:r>
            <a:r>
              <a:rPr lang="en-US" sz="2400" dirty="0"/>
              <a:t> </a:t>
            </a:r>
            <a:r>
              <a:rPr lang="en-US" sz="2400" dirty="0" err="1"/>
              <a:t>Salkovic</a:t>
            </a:r>
            <a:endParaRPr lang="en-US" sz="2400" dirty="0"/>
          </a:p>
          <a:p>
            <a:pPr marL="0" indent="0">
              <a:buNone/>
            </a:pPr>
            <a:r>
              <a:rPr lang="en-US" sz="2400" dirty="0" err="1"/>
              <a:t>Innox</a:t>
            </a:r>
            <a:r>
              <a:rPr lang="en-US" sz="2400" dirty="0"/>
              <a:t> Solutions</a:t>
            </a:r>
          </a:p>
          <a:p>
            <a:pPr marL="0" indent="0">
              <a:buNone/>
            </a:pPr>
            <a:r>
              <a:rPr lang="en-US" sz="2400" dirty="0"/>
              <a:t>m: 0406 944 957</a:t>
            </a:r>
          </a:p>
          <a:p>
            <a:pPr marL="0" indent="0">
              <a:buNone/>
            </a:pPr>
            <a:r>
              <a:rPr lang="en-US" sz="2400" dirty="0"/>
              <a:t>e:</a:t>
            </a:r>
            <a:r>
              <a:rPr lang="en-US" sz="2400"/>
              <a:t> </a:t>
            </a:r>
            <a:r>
              <a:rPr lang="en-US" sz="2400" smtClean="0">
                <a:solidFill>
                  <a:schemeClr val="accent1"/>
                </a:solidFill>
              </a:rPr>
              <a:t>eldar@innoxsolutions.com</a:t>
            </a:r>
          </a:p>
          <a:p>
            <a:pPr marL="0" indent="0">
              <a:buNone/>
            </a:pPr>
            <a:r>
              <a:rPr lang="en-US" sz="2400" smtClean="0"/>
              <a:t>w: </a:t>
            </a:r>
            <a:r>
              <a:rPr lang="en-US" sz="2400" smtClean="0">
                <a:solidFill>
                  <a:schemeClr val="accent1"/>
                </a:solidFill>
              </a:rPr>
              <a:t>www.innoxsolutions.com</a:t>
            </a:r>
            <a:endParaRPr lang="en-US" sz="2400" dirty="0">
              <a:solidFill>
                <a:schemeClr val="accent1"/>
              </a:solidFill>
            </a:endParaRPr>
          </a:p>
          <a:p>
            <a:endParaRPr lang="en-AU" sz="2400" dirty="0"/>
          </a:p>
        </p:txBody>
      </p:sp>
    </p:spTree>
    <p:extLst>
      <p:ext uri="{BB962C8B-B14F-4D97-AF65-F5344CB8AC3E}">
        <p14:creationId xmlns:p14="http://schemas.microsoft.com/office/powerpoint/2010/main" val="9051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7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8"/>
          <p:cNvSpPr>
            <a:spLocks noGrp="1"/>
          </p:cNvSpPr>
          <p:nvPr>
            <p:ph type="title"/>
          </p:nvPr>
        </p:nvSpPr>
        <p:spPr/>
        <p:txBody>
          <a:bodyPr/>
          <a:lstStyle/>
          <a:p>
            <a:r>
              <a:rPr lang="de-DE" smtClean="0"/>
              <a:t>Findings</a:t>
            </a:r>
            <a:endParaRPr lang="en-US" dirty="0"/>
          </a:p>
        </p:txBody>
      </p:sp>
      <p:sp>
        <p:nvSpPr>
          <p:cNvPr id="2" name="Content Placeholder 1"/>
          <p:cNvSpPr>
            <a:spLocks noGrp="1"/>
          </p:cNvSpPr>
          <p:nvPr>
            <p:ph idx="1"/>
          </p:nvPr>
        </p:nvSpPr>
        <p:spPr>
          <a:xfrm>
            <a:off x="457200" y="1072663"/>
            <a:ext cx="8229600" cy="5480538"/>
          </a:xfrm>
        </p:spPr>
        <p:txBody>
          <a:bodyPr>
            <a:normAutofit fontScale="55000" lnSpcReduction="20000"/>
          </a:bodyPr>
          <a:lstStyle/>
          <a:p>
            <a:pPr marL="0" indent="0">
              <a:buNone/>
            </a:pPr>
            <a:r>
              <a:rPr lang="en-AU" b="1" smtClean="0"/>
              <a:t>Improvement opportunities</a:t>
            </a:r>
          </a:p>
          <a:p>
            <a:pPr>
              <a:lnSpc>
                <a:spcPct val="125000"/>
              </a:lnSpc>
            </a:pPr>
            <a:r>
              <a:rPr lang="en-US" smtClean="0"/>
              <a:t>Provide more direct instruction/training for departments regarding the rigor, preparation and expectations and scheduling of IMS workshops and the role and expectations of participants. </a:t>
            </a:r>
          </a:p>
          <a:p>
            <a:pPr>
              <a:lnSpc>
                <a:spcPct val="125000"/>
              </a:lnSpc>
            </a:pPr>
            <a:r>
              <a:rPr lang="en-AU" smtClean="0"/>
              <a:t>Reinforce relationship between the IMS documents and the business case and maintaining currency and alignment between these documents.</a:t>
            </a:r>
          </a:p>
          <a:p>
            <a:pPr>
              <a:lnSpc>
                <a:spcPct val="125000"/>
              </a:lnSpc>
            </a:pPr>
            <a:r>
              <a:rPr lang="en-AU" smtClean="0"/>
              <a:t>Improve problem identification and precision. Too often the focus is on a symptom rather than root cause. Problems also fail to tell an evidence based story of the effect…that is a measurable end consequence. A stronger logic flow throughout the maps is required to align Problem and Benefit with the Response and Solution.</a:t>
            </a:r>
          </a:p>
          <a:p>
            <a:pPr>
              <a:lnSpc>
                <a:spcPct val="125000"/>
              </a:lnSpc>
            </a:pPr>
            <a:r>
              <a:rPr lang="en-AU" smtClean="0"/>
              <a:t>Evidence supporting Benefit Definition is often weak and the relationship between Problem and Benefits and KPIs needs strengthening. </a:t>
            </a:r>
          </a:p>
          <a:p>
            <a:pPr>
              <a:lnSpc>
                <a:spcPct val="125000"/>
              </a:lnSpc>
            </a:pPr>
            <a:r>
              <a:rPr lang="en-US" smtClean="0"/>
              <a:t>Strategic Response workshop is under huge time pressures that can compromise the outcome. The focus should initially be on shaping genuine strategic options that demonstrate consideration of demand, productivity and supply levers. The alignment between interventions, </a:t>
            </a:r>
            <a:r>
              <a:rPr lang="en-AU" smtClean="0"/>
              <a:t>grouping and KPIs is not sufficiently transparent. </a:t>
            </a:r>
            <a:endParaRPr lang="en-US" smtClean="0"/>
          </a:p>
          <a:p>
            <a:pPr>
              <a:lnSpc>
                <a:spcPct val="125000"/>
              </a:lnSpc>
            </a:pPr>
            <a:r>
              <a:rPr lang="en-AU" smtClean="0"/>
              <a:t>Solution workshop often fails to demonstrate real value – Investor doesn’t turn up. Need to emphasise that this is an indicative solution and subject to amendment with further analysis.</a:t>
            </a:r>
            <a:endParaRPr lang="en-US" smtClean="0"/>
          </a:p>
        </p:txBody>
      </p:sp>
    </p:spTree>
    <p:extLst>
      <p:ext uri="{BB962C8B-B14F-4D97-AF65-F5344CB8AC3E}">
        <p14:creationId xmlns:p14="http://schemas.microsoft.com/office/powerpoint/2010/main" val="335754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remains the same in IMS 2017</a:t>
            </a:r>
            <a:endParaRPr lang="en-AU" dirty="0"/>
          </a:p>
        </p:txBody>
      </p:sp>
      <p:sp>
        <p:nvSpPr>
          <p:cNvPr id="3" name="Content Placeholder 2"/>
          <p:cNvSpPr>
            <a:spLocks noGrp="1"/>
          </p:cNvSpPr>
          <p:nvPr>
            <p:ph sz="half" idx="1"/>
          </p:nvPr>
        </p:nvSpPr>
        <p:spPr>
          <a:xfrm>
            <a:off x="457200" y="1538658"/>
            <a:ext cx="4025912" cy="4525433"/>
          </a:xfrm>
        </p:spPr>
        <p:txBody>
          <a:bodyPr>
            <a:normAutofit fontScale="85000" lnSpcReduction="20000"/>
          </a:bodyPr>
          <a:lstStyle/>
          <a:p>
            <a:r>
              <a:rPr lang="en-AU" smtClean="0"/>
              <a:t>Key principles of IMS:</a:t>
            </a:r>
          </a:p>
          <a:p>
            <a:pPr lvl="1"/>
            <a:r>
              <a:rPr lang="en-AU" smtClean="0"/>
              <a:t>informed</a:t>
            </a:r>
          </a:p>
          <a:p>
            <a:pPr lvl="1"/>
            <a:r>
              <a:rPr lang="en-AU" smtClean="0"/>
              <a:t>evidence based</a:t>
            </a:r>
          </a:p>
          <a:p>
            <a:pPr lvl="1"/>
            <a:r>
              <a:rPr lang="en-AU" smtClean="0"/>
              <a:t>decisive</a:t>
            </a:r>
          </a:p>
          <a:p>
            <a:pPr lvl="1"/>
            <a:r>
              <a:rPr lang="en-AU" smtClean="0"/>
              <a:t>focused</a:t>
            </a:r>
          </a:p>
          <a:p>
            <a:pPr lvl="1"/>
            <a:r>
              <a:rPr lang="en-AU" smtClean="0"/>
              <a:t>immediate</a:t>
            </a:r>
          </a:p>
          <a:p>
            <a:pPr lvl="1"/>
            <a:r>
              <a:rPr lang="en-AU" smtClean="0"/>
              <a:t>clear </a:t>
            </a:r>
          </a:p>
          <a:p>
            <a:pPr lvl="1"/>
            <a:r>
              <a:rPr lang="en-AU" smtClean="0"/>
              <a:t>facilitated</a:t>
            </a:r>
          </a:p>
          <a:p>
            <a:pPr lvl="1"/>
            <a:endParaRPr lang="en-AU" smtClean="0"/>
          </a:p>
          <a:p>
            <a:r>
              <a:rPr lang="en-AU" smtClean="0"/>
              <a:t>Logic flow across the ILM and the case for investment is robust, clear and easy to understand</a:t>
            </a:r>
          </a:p>
          <a:p>
            <a:pPr lvl="1"/>
            <a:endParaRPr lang="en-AU" dirty="0"/>
          </a:p>
        </p:txBody>
      </p:sp>
      <p:sp>
        <p:nvSpPr>
          <p:cNvPr id="4" name="Content Placeholder 3"/>
          <p:cNvSpPr>
            <a:spLocks noGrp="1"/>
          </p:cNvSpPr>
          <p:nvPr>
            <p:ph sz="half" idx="2"/>
          </p:nvPr>
        </p:nvSpPr>
        <p:spPr>
          <a:xfrm>
            <a:off x="4648200" y="1538658"/>
            <a:ext cx="3977054" cy="4525433"/>
          </a:xfrm>
        </p:spPr>
        <p:txBody>
          <a:bodyPr>
            <a:normAutofit fontScale="85000" lnSpcReduction="20000"/>
          </a:bodyPr>
          <a:lstStyle/>
          <a:p>
            <a:r>
              <a:rPr lang="en-AU" smtClean="0"/>
              <a:t>Primary purposes:</a:t>
            </a:r>
          </a:p>
          <a:p>
            <a:pPr lvl="1"/>
            <a:r>
              <a:rPr lang="en-AU" smtClean="0"/>
              <a:t>investment filtering </a:t>
            </a:r>
          </a:p>
          <a:p>
            <a:pPr lvl="1"/>
            <a:r>
              <a:rPr lang="en-AU" smtClean="0"/>
              <a:t>initial decision to proceed to full business case</a:t>
            </a:r>
          </a:p>
          <a:p>
            <a:pPr lvl="1"/>
            <a:r>
              <a:rPr lang="en-AU" smtClean="0"/>
              <a:t>assist in business case development</a:t>
            </a:r>
          </a:p>
          <a:p>
            <a:pPr lvl="1"/>
            <a:r>
              <a:rPr lang="en-AU" smtClean="0"/>
              <a:t>ongoing reference for </a:t>
            </a:r>
            <a:br>
              <a:rPr lang="en-AU" smtClean="0"/>
            </a:br>
            <a:r>
              <a:rPr lang="en-AU" smtClean="0"/>
              <a:t>in-flight projects</a:t>
            </a:r>
          </a:p>
          <a:p>
            <a:pPr lvl="1"/>
            <a:endParaRPr lang="en-AU" smtClean="0"/>
          </a:p>
          <a:p>
            <a:r>
              <a:rPr lang="en-AU" smtClean="0"/>
              <a:t>Four workshops of two hours duration</a:t>
            </a:r>
          </a:p>
          <a:p>
            <a:r>
              <a:rPr lang="en-AU" smtClean="0"/>
              <a:t>Investor plus up to seven others who are the best thinkers and know the most</a:t>
            </a:r>
          </a:p>
          <a:p>
            <a:endParaRPr lang="en-AU" dirty="0"/>
          </a:p>
        </p:txBody>
      </p:sp>
    </p:spTree>
    <p:extLst>
      <p:ext uri="{BB962C8B-B14F-4D97-AF65-F5344CB8AC3E}">
        <p14:creationId xmlns:p14="http://schemas.microsoft.com/office/powerpoint/2010/main" val="100525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smtClean="0"/>
              <a:t>Logic flow of an investment story is robust and transparent</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53335" y="1234179"/>
            <a:ext cx="8100044" cy="4436374"/>
          </a:xfrm>
          <a:prstGeom prst="rect">
            <a:avLst/>
          </a:prstGeom>
          <a:solidFill>
            <a:srgbClr val="FFFFFF"/>
          </a:solidFill>
          <a:ln>
            <a:solidFill>
              <a:schemeClr val="accent4">
                <a:lumMod val="50000"/>
              </a:schemeClr>
            </a:solidFill>
          </a:ln>
        </p:spPr>
      </p:pic>
    </p:spTree>
    <p:extLst>
      <p:ext uri="{BB962C8B-B14F-4D97-AF65-F5344CB8AC3E}">
        <p14:creationId xmlns:p14="http://schemas.microsoft.com/office/powerpoint/2010/main" val="760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AU" dirty="0"/>
              <a:t>What’s different in IMS 2017</a:t>
            </a:r>
          </a:p>
        </p:txBody>
      </p:sp>
      <p:sp>
        <p:nvSpPr>
          <p:cNvPr id="2" name="Content Placeholder 1"/>
          <p:cNvSpPr>
            <a:spLocks noGrp="1"/>
          </p:cNvSpPr>
          <p:nvPr>
            <p:ph idx="1"/>
          </p:nvPr>
        </p:nvSpPr>
        <p:spPr>
          <a:xfrm>
            <a:off x="457200" y="1390650"/>
            <a:ext cx="8229600" cy="4734985"/>
          </a:xfrm>
        </p:spPr>
        <p:txBody>
          <a:bodyPr>
            <a:noAutofit/>
          </a:bodyPr>
          <a:lstStyle/>
          <a:p>
            <a:pPr marL="0" indent="0">
              <a:buNone/>
            </a:pPr>
            <a:r>
              <a:rPr lang="en-AU" sz="2000" b="1"/>
              <a:t>Major </a:t>
            </a:r>
            <a:r>
              <a:rPr lang="en-AU" sz="2000" b="1" smtClean="0"/>
              <a:t>changes</a:t>
            </a:r>
          </a:p>
          <a:p>
            <a:r>
              <a:rPr lang="en-AU" sz="2000" smtClean="0"/>
              <a:t>Preparation </a:t>
            </a:r>
            <a:r>
              <a:rPr lang="en-AU" sz="2000" dirty="0"/>
              <a:t>is required before </a:t>
            </a:r>
            <a:r>
              <a:rPr lang="en-AU" sz="2000" b="1" dirty="0"/>
              <a:t>each</a:t>
            </a:r>
            <a:r>
              <a:rPr lang="en-AU" sz="2000" dirty="0"/>
              <a:t> workshop</a:t>
            </a:r>
          </a:p>
          <a:p>
            <a:r>
              <a:rPr lang="en-AU" sz="2000" dirty="0"/>
              <a:t>Uncertainty must be considered and where relevant recorded as part of the products from each workshop. Recommendation for Real Options Analysis is made in the Response and Solution workshops.</a:t>
            </a:r>
          </a:p>
          <a:p>
            <a:r>
              <a:rPr lang="en-AU" sz="2000" dirty="0"/>
              <a:t>Problems must be unpacked in a methodical and structured manner and a record circulated to the participants.</a:t>
            </a:r>
          </a:p>
          <a:p>
            <a:r>
              <a:rPr lang="en-AU" sz="2000" dirty="0"/>
              <a:t>Response workshop has been reshaped to support better, discrete options development, closer alignment between intervention and KPIs, and targeted assessment.</a:t>
            </a:r>
          </a:p>
          <a:p>
            <a:r>
              <a:rPr lang="en-AU" sz="2000" dirty="0"/>
              <a:t>Solution Definition workshop reports cost and timeframe for all options and confirms ranking prior to detailing the specific solution of the preferred option.</a:t>
            </a:r>
          </a:p>
        </p:txBody>
      </p:sp>
    </p:spTree>
    <p:extLst>
      <p:ext uri="{BB962C8B-B14F-4D97-AF65-F5344CB8AC3E}">
        <p14:creationId xmlns:p14="http://schemas.microsoft.com/office/powerpoint/2010/main" val="19228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What’s different in IMS 2017</a:t>
            </a:r>
            <a:endParaRPr lang="en-AU" dirty="0"/>
          </a:p>
        </p:txBody>
      </p:sp>
      <p:sp>
        <p:nvSpPr>
          <p:cNvPr id="2" name="Content Placeholder 1"/>
          <p:cNvSpPr>
            <a:spLocks noGrp="1"/>
          </p:cNvSpPr>
          <p:nvPr>
            <p:ph idx="1"/>
          </p:nvPr>
        </p:nvSpPr>
        <p:spPr/>
        <p:txBody>
          <a:bodyPr>
            <a:normAutofit/>
          </a:bodyPr>
          <a:lstStyle/>
          <a:p>
            <a:pPr marL="0" indent="0">
              <a:buNone/>
            </a:pPr>
            <a:r>
              <a:rPr lang="en-AU" sz="2400" b="1" smtClean="0"/>
              <a:t>Minor changes</a:t>
            </a:r>
          </a:p>
          <a:p>
            <a:r>
              <a:rPr lang="en-AU" sz="2400" smtClean="0"/>
              <a:t>Amendment to the ’16 Questions’ to incorporate consideration of uncertainty.</a:t>
            </a:r>
          </a:p>
          <a:p>
            <a:r>
              <a:rPr lang="en-AU" sz="2400" smtClean="0"/>
              <a:t>Clearer specification of attendees and rationale for varying participants.</a:t>
            </a:r>
          </a:p>
          <a:p>
            <a:r>
              <a:rPr lang="en-AU" sz="2400" smtClean="0"/>
              <a:t>Clearer expectations for department about preparation, participants, timing and number of workshops.</a:t>
            </a:r>
          </a:p>
          <a:p>
            <a:r>
              <a:rPr lang="en-AU" sz="2400" smtClean="0"/>
              <a:t>Removal of 'strategic' from Response and Interventions labels.</a:t>
            </a:r>
          </a:p>
          <a:p>
            <a:r>
              <a:rPr lang="en-AU" sz="2400" smtClean="0"/>
              <a:t>Minor changes to templates to address uncertainty and improve usability.</a:t>
            </a:r>
            <a:endParaRPr lang="en-AU" sz="2400" dirty="0"/>
          </a:p>
        </p:txBody>
      </p:sp>
    </p:spTree>
    <p:extLst>
      <p:ext uri="{BB962C8B-B14F-4D97-AF65-F5344CB8AC3E}">
        <p14:creationId xmlns:p14="http://schemas.microsoft.com/office/powerpoint/2010/main" val="40705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TF standard">
  <a:themeElements>
    <a:clrScheme name="DTF colours">
      <a:dk1>
        <a:sysClr val="windowText" lastClr="000000"/>
      </a:dk1>
      <a:lt1>
        <a:sysClr val="window" lastClr="FFFFFF"/>
      </a:lt1>
      <a:dk2>
        <a:srgbClr val="201547"/>
      </a:dk2>
      <a:lt2>
        <a:srgbClr val="D9D9D6"/>
      </a:lt2>
      <a:accent1>
        <a:srgbClr val="0063A6"/>
      </a:accent1>
      <a:accent2>
        <a:srgbClr val="00497A"/>
      </a:accent2>
      <a:accent3>
        <a:srgbClr val="749CC9"/>
      </a:accent3>
      <a:accent4>
        <a:srgbClr val="0072CE"/>
      </a:accent4>
      <a:accent5>
        <a:srgbClr val="009CDE"/>
      </a:accent5>
      <a:accent6>
        <a:srgbClr val="8A2A2B"/>
      </a:accent6>
      <a:hlink>
        <a:srgbClr val="7B7B7B"/>
      </a:hlink>
      <a:folHlink>
        <a:srgbClr val="FFFFFF"/>
      </a:folHlink>
    </a:clrScheme>
    <a:fontScheme name="DTF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TF original 4:3">
  <a:themeElements>
    <a:clrScheme name="DTF colours">
      <a:dk1>
        <a:sysClr val="windowText" lastClr="000000"/>
      </a:dk1>
      <a:lt1>
        <a:sysClr val="window" lastClr="FFFFFF"/>
      </a:lt1>
      <a:dk2>
        <a:srgbClr val="201547"/>
      </a:dk2>
      <a:lt2>
        <a:srgbClr val="D9D9D6"/>
      </a:lt2>
      <a:accent1>
        <a:srgbClr val="0063A6"/>
      </a:accent1>
      <a:accent2>
        <a:srgbClr val="00497A"/>
      </a:accent2>
      <a:accent3>
        <a:srgbClr val="749CC9"/>
      </a:accent3>
      <a:accent4>
        <a:srgbClr val="0072CE"/>
      </a:accent4>
      <a:accent5>
        <a:srgbClr val="009CDE"/>
      </a:accent5>
      <a:accent6>
        <a:srgbClr val="8A2A2B"/>
      </a:accent6>
      <a:hlink>
        <a:srgbClr val="53565A"/>
      </a:hlink>
      <a:folHlink>
        <a:srgbClr val="8A2A2B"/>
      </a:folHlink>
    </a:clrScheme>
    <a:fontScheme name="DTF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TF 16:9">
  <a:themeElements>
    <a:clrScheme name="DTF colours">
      <a:dk1>
        <a:sysClr val="windowText" lastClr="000000"/>
      </a:dk1>
      <a:lt1>
        <a:sysClr val="window" lastClr="FFFFFF"/>
      </a:lt1>
      <a:dk2>
        <a:srgbClr val="201547"/>
      </a:dk2>
      <a:lt2>
        <a:srgbClr val="D9D9D6"/>
      </a:lt2>
      <a:accent1>
        <a:srgbClr val="0063A6"/>
      </a:accent1>
      <a:accent2>
        <a:srgbClr val="00497A"/>
      </a:accent2>
      <a:accent3>
        <a:srgbClr val="749CC9"/>
      </a:accent3>
      <a:accent4>
        <a:srgbClr val="0072CE"/>
      </a:accent4>
      <a:accent5>
        <a:srgbClr val="009CDE"/>
      </a:accent5>
      <a:accent6>
        <a:srgbClr val="8A2A2B"/>
      </a:accent6>
      <a:hlink>
        <a:srgbClr val="53565A"/>
      </a:hlink>
      <a:folHlink>
        <a:srgbClr val="8A2A2B"/>
      </a:folHlink>
    </a:clrScheme>
    <a:fontScheme name="DTF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TF original 16:9">
  <a:themeElements>
    <a:clrScheme name="DTF colours">
      <a:dk1>
        <a:sysClr val="windowText" lastClr="000000"/>
      </a:dk1>
      <a:lt1>
        <a:sysClr val="window" lastClr="FFFFFF"/>
      </a:lt1>
      <a:dk2>
        <a:srgbClr val="201547"/>
      </a:dk2>
      <a:lt2>
        <a:srgbClr val="D9D9D6"/>
      </a:lt2>
      <a:accent1>
        <a:srgbClr val="0063A6"/>
      </a:accent1>
      <a:accent2>
        <a:srgbClr val="00497A"/>
      </a:accent2>
      <a:accent3>
        <a:srgbClr val="749CC9"/>
      </a:accent3>
      <a:accent4>
        <a:srgbClr val="0072CE"/>
      </a:accent4>
      <a:accent5>
        <a:srgbClr val="009CDE"/>
      </a:accent5>
      <a:accent6>
        <a:srgbClr val="8A2A2B"/>
      </a:accent6>
      <a:hlink>
        <a:srgbClr val="53565A"/>
      </a:hlink>
      <a:folHlink>
        <a:srgbClr val="8A2A2B"/>
      </a:folHlink>
    </a:clrScheme>
    <a:fontScheme name="DTF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TF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DTF colours">
      <a:dk1>
        <a:sysClr val="windowText" lastClr="000000"/>
      </a:dk1>
      <a:lt1>
        <a:sysClr val="window" lastClr="FFFFFF"/>
      </a:lt1>
      <a:dk2>
        <a:srgbClr val="201547"/>
      </a:dk2>
      <a:lt2>
        <a:srgbClr val="D9D9D6"/>
      </a:lt2>
      <a:accent1>
        <a:srgbClr val="0063A6"/>
      </a:accent1>
      <a:accent2>
        <a:srgbClr val="00497A"/>
      </a:accent2>
      <a:accent3>
        <a:srgbClr val="749CC9"/>
      </a:accent3>
      <a:accent4>
        <a:srgbClr val="0072CE"/>
      </a:accent4>
      <a:accent5>
        <a:srgbClr val="009CDE"/>
      </a:accent5>
      <a:accent6>
        <a:srgbClr val="8A2A2B"/>
      </a:accent6>
      <a:hlink>
        <a:srgbClr val="53565A"/>
      </a:hlink>
      <a:folHlink>
        <a:srgbClr val="8A2A2B"/>
      </a:folHlink>
    </a:clrScheme>
    <a:fontScheme name="DTF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DTF standard</Template>
  <TotalTime>1128</TotalTime>
  <Words>7034</Words>
  <Application>Microsoft Office PowerPoint</Application>
  <PresentationFormat>On-screen Show (4:3)</PresentationFormat>
  <Paragraphs>666</Paragraphs>
  <Slides>46</Slides>
  <Notes>42</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DTF standard</vt:lpstr>
      <vt:lpstr>DTF original 4:3</vt:lpstr>
      <vt:lpstr>DTF 16:9</vt:lpstr>
      <vt:lpstr>DTF original 16:9</vt:lpstr>
      <vt:lpstr>Investment Management 2017</vt:lpstr>
      <vt:lpstr>Agenda</vt:lpstr>
      <vt:lpstr>Context</vt:lpstr>
      <vt:lpstr>Findings</vt:lpstr>
      <vt:lpstr>Findings</vt:lpstr>
      <vt:lpstr>What remains the same in IMS 2017</vt:lpstr>
      <vt:lpstr>Logic flow of an investment story is robust and transparent</vt:lpstr>
      <vt:lpstr>What’s different in IMS 2017</vt:lpstr>
      <vt:lpstr>What’s different in IMS 2017</vt:lpstr>
      <vt:lpstr>Practice change</vt:lpstr>
      <vt:lpstr>Practice change</vt:lpstr>
      <vt:lpstr>Risk and uncertainty</vt:lpstr>
      <vt:lpstr>Real options analysis</vt:lpstr>
      <vt:lpstr>Practice change</vt:lpstr>
      <vt:lpstr>Timing of real options analysis</vt:lpstr>
      <vt:lpstr>PowerPoint Presentation</vt:lpstr>
      <vt:lpstr>Considering uncertainty in IMS workshops</vt:lpstr>
      <vt:lpstr>Considering uncertainty in IMS workshops</vt:lpstr>
      <vt:lpstr>Problem definition workshop</vt:lpstr>
      <vt:lpstr>Shaping good problem statements</vt:lpstr>
      <vt:lpstr>Tools for unpacking the problem</vt:lpstr>
      <vt:lpstr>Problem trajectory – a structured approach</vt:lpstr>
      <vt:lpstr>Unpacking the problems</vt:lpstr>
      <vt:lpstr>Sequence for developing the problem trajectory</vt:lpstr>
      <vt:lpstr>Unpacking the problem helps to inform all elements of the ILM</vt:lpstr>
      <vt:lpstr>Benefit definition workshop</vt:lpstr>
      <vt:lpstr>KPI input sheet </vt:lpstr>
      <vt:lpstr>Response definition workshop</vt:lpstr>
      <vt:lpstr>Some ways to challenge thinking </vt:lpstr>
      <vt:lpstr> Create option range and describe the focus of each option</vt:lpstr>
      <vt:lpstr>Determine interventions and KPI alignment</vt:lpstr>
      <vt:lpstr>Evaluate options</vt:lpstr>
      <vt:lpstr>Determine initial rankings</vt:lpstr>
      <vt:lpstr>Complete the Response Options Analysis Report</vt:lpstr>
      <vt:lpstr>PowerPoint Presentation</vt:lpstr>
      <vt:lpstr>Solution definition workshop</vt:lpstr>
      <vt:lpstr>Investment Concept Brief </vt:lpstr>
      <vt:lpstr>Shape the solution</vt:lpstr>
      <vt:lpstr>Key questions</vt:lpstr>
      <vt:lpstr>Conclude the workshop</vt:lpstr>
      <vt:lpstr>IMS Quality Assurance Facilitation Services</vt:lpstr>
      <vt:lpstr>What IMS services we provide</vt:lpstr>
      <vt:lpstr>Ensuring the development of high quality ILMs…</vt:lpstr>
      <vt:lpstr>Additional Facilitator Support</vt:lpstr>
      <vt:lpstr>Contact information</vt:lpstr>
      <vt:lpstr>PowerPoint Presentation</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Morton-Cox</dc:creator>
  <cp:lastModifiedBy>Julie Marsal</cp:lastModifiedBy>
  <cp:revision>104</cp:revision>
  <cp:lastPrinted>2017-06-07T23:43:21Z</cp:lastPrinted>
  <dcterms:created xsi:type="dcterms:W3CDTF">2017-02-28T05:25:08Z</dcterms:created>
  <dcterms:modified xsi:type="dcterms:W3CDTF">2017-06-16T01:37:11Z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6f1d334c-f7a6-4e38-993b-fcef8762d0aa</vt:lpwstr>
  </property>
  <property fmtid="{D5CDD505-2E9C-101B-9397-08002B2CF9AE}" pid="3" name="PSPFClassification">
    <vt:lpwstr>Do Not Mark</vt:lpwstr>
  </property>
</Properties>
</file>