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73" autoAdjust="0"/>
    <p:restoredTop sz="94572" autoAdjust="0"/>
  </p:normalViewPr>
  <p:slideViewPr>
    <p:cSldViewPr showGuides="1">
      <p:cViewPr varScale="1">
        <p:scale>
          <a:sx n="84" d="100"/>
          <a:sy n="84" d="100"/>
        </p:scale>
        <p:origin x="-3036" y="-9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D037E-791F-444C-8AF3-7C477174809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14F70-4EE7-45F2-AA30-364B39E6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4F70-4EE7-45F2-AA30-364B39E64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83916"/>
            <a:ext cx="7412586" cy="10311356"/>
            <a:chOff x="-794" y="-6489"/>
            <a:chExt cx="7562057" cy="10571949"/>
          </a:xfrm>
        </p:grpSpPr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0" y="1350336"/>
              <a:ext cx="1386000" cy="8640880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1" y="0"/>
              <a:ext cx="7561262" cy="54092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1" y="54112"/>
              <a:ext cx="7561262" cy="269669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-793" y="935474"/>
              <a:ext cx="7561262" cy="414782"/>
            </a:xfrm>
            <a:prstGeom prst="rect">
              <a:avLst/>
            </a:prstGeom>
            <a:solidFill>
              <a:srgbClr val="1665A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-794" y="1350256"/>
              <a:ext cx="7561263" cy="361950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216582" y="954212"/>
              <a:ext cx="244792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INVESTMENT LOGIC MAP</a:t>
              </a:r>
              <a:br>
                <a:rPr lang="en-AU" sz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AU" sz="1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Initiative</a:t>
              </a:r>
            </a:p>
          </p:txBody>
        </p:sp>
        <p:sp>
          <p:nvSpPr>
            <p:cNvPr id="25" name="AutoShape 36"/>
            <p:cNvSpPr>
              <a:spLocks noChangeArrowheads="1"/>
            </p:cNvSpPr>
            <p:nvPr/>
          </p:nvSpPr>
          <p:spPr bwMode="auto">
            <a:xfrm rot="5400000">
              <a:off x="4674799" y="1486206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 rot="5400000">
              <a:off x="3356372" y="1486206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1826022" y="1424293"/>
              <a:ext cx="15875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BENEFIT</a:t>
              </a: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6599976" y="1718643"/>
              <a:ext cx="338233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9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ASSETS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360200" y="1424293"/>
              <a:ext cx="115252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PROBLEM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5191700" y="1718643"/>
              <a:ext cx="50815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CHANGES</a:t>
              </a:r>
            </a:p>
          </p:txBody>
        </p:sp>
        <p:sp>
          <p:nvSpPr>
            <p:cNvPr id="31" name="Rectangle 53"/>
            <p:cNvSpPr>
              <a:spLocks noChangeArrowheads="1"/>
            </p:cNvSpPr>
            <p:nvPr/>
          </p:nvSpPr>
          <p:spPr bwMode="auto">
            <a:xfrm>
              <a:off x="3703778" y="1423177"/>
              <a:ext cx="838243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RESPONSE</a:t>
              </a:r>
            </a:p>
          </p:txBody>
        </p:sp>
        <p:sp>
          <p:nvSpPr>
            <p:cNvPr id="32" name="AutoShape 38"/>
            <p:cNvSpPr>
              <a:spLocks noChangeArrowheads="1"/>
            </p:cNvSpPr>
            <p:nvPr/>
          </p:nvSpPr>
          <p:spPr bwMode="auto">
            <a:xfrm rot="5400000">
              <a:off x="1668545" y="1486206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5313464" y="1424293"/>
              <a:ext cx="15875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SOLUTION</a:t>
              </a:r>
            </a:p>
          </p:txBody>
        </p:sp>
        <p:sp>
          <p:nvSpPr>
            <p:cNvPr id="20" name="Right Triangle 19"/>
            <p:cNvSpPr/>
            <p:nvPr/>
          </p:nvSpPr>
          <p:spPr bwMode="auto">
            <a:xfrm rot="10800000">
              <a:off x="5699059" y="-6489"/>
              <a:ext cx="1861410" cy="1800000"/>
            </a:xfrm>
            <a:prstGeom prst="rtTriangl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16532" y="345138"/>
              <a:ext cx="709249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8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Improving efficiency and responsiveness of justice services in Noojee: </a:t>
              </a:r>
              <a:r>
                <a:rPr lang="en-AU" sz="16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Redevelopment of Noojee court and services</a:t>
              </a:r>
              <a:endPara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0" y="9991216"/>
              <a:ext cx="7561263" cy="574244"/>
              <a:chOff x="0" y="9917890"/>
              <a:chExt cx="7561263" cy="574244"/>
            </a:xfrm>
          </p:grpSpPr>
          <p:sp>
            <p:nvSpPr>
              <p:cNvPr id="17" name="Line 51"/>
              <p:cNvSpPr>
                <a:spLocks noChangeShapeType="1"/>
              </p:cNvSpPr>
              <p:nvPr/>
            </p:nvSpPr>
            <p:spPr bwMode="auto">
              <a:xfrm>
                <a:off x="0" y="9917890"/>
                <a:ext cx="7561263" cy="0"/>
              </a:xfrm>
              <a:prstGeom prst="line">
                <a:avLst/>
              </a:prstGeom>
              <a:noFill/>
              <a:ln w="9525">
                <a:solidFill>
                  <a:srgbClr val="C4DFF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 sz="8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2" name="Rectangle 40"/>
              <p:cNvSpPr>
                <a:spLocks noChangeArrowheads="1"/>
              </p:cNvSpPr>
              <p:nvPr/>
            </p:nvSpPr>
            <p:spPr bwMode="auto">
              <a:xfrm>
                <a:off x="216581" y="9952499"/>
                <a:ext cx="1169419" cy="432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9569" tIns="49785" rIns="99569" bIns="49785">
                <a:spAutoFit/>
              </a:bodyPr>
              <a:lstStyle/>
              <a:p>
                <a:pPr algn="r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Investor:</a:t>
                </a:r>
              </a:p>
              <a:p>
                <a:pPr algn="r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Facilitator:</a:t>
                </a:r>
              </a:p>
              <a:p>
                <a:pPr algn="r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Accredited Facilitator: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80632" y="9956603"/>
                <a:ext cx="972108" cy="53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Version no:</a:t>
                </a:r>
              </a:p>
              <a:p>
                <a:pPr marL="0" marR="0" lvl="0" indent="0" algn="r" defTabSz="995363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8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Initial Workshop:</a:t>
                </a:r>
              </a:p>
              <a:p>
                <a:pPr lvl="0" algn="r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Last modified by:</a:t>
                </a:r>
              </a:p>
              <a:p>
                <a:pPr lvl="0" algn="r" defTabSz="995363">
                  <a:lnSpc>
                    <a:spcPct val="90000"/>
                  </a:lnSpc>
                </a:pPr>
                <a:r>
                  <a:rPr lang="en-AU" sz="800" dirty="0">
                    <a:latin typeface="Calibri" pitchFamily="34" charset="0"/>
                    <a:cs typeface="Calibri" pitchFamily="34" charset="0"/>
                  </a:rPr>
                  <a:t>Template version:</a:t>
                </a:r>
              </a:p>
            </p:txBody>
          </p:sp>
          <p:sp>
            <p:nvSpPr>
              <p:cNvPr id="53" name="Rectangle 11"/>
              <p:cNvSpPr>
                <a:spLocks noChangeArrowheads="1"/>
              </p:cNvSpPr>
              <p:nvPr/>
            </p:nvSpPr>
            <p:spPr bwMode="auto">
              <a:xfrm>
                <a:off x="1368363" y="9952499"/>
                <a:ext cx="2382012" cy="432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49785" rIns="99569" bIns="49785">
                <a:spAutoFit/>
              </a:bodyPr>
              <a:lstStyle/>
              <a:p>
                <a:pPr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&lt;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firstname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 surname&gt;</a:t>
                </a:r>
              </a:p>
              <a:p>
                <a:pPr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&lt;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firstname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 surname&gt;</a:t>
                </a:r>
              </a:p>
              <a:p>
                <a:pPr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Yes / No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752739" y="9956603"/>
                <a:ext cx="2628293" cy="53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&lt;e.g. 0.1, 1.0 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etc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&gt;</a:t>
                </a:r>
              </a:p>
              <a:p>
                <a:pPr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&lt;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dd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/mm/yyyy&gt;</a:t>
                </a:r>
              </a:p>
              <a:p>
                <a:pPr lvl="0" defTabSz="995363">
                  <a:lnSpc>
                    <a:spcPct val="90000"/>
                  </a:lnSpc>
                </a:pP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&lt;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firstname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 surname </a:t>
                </a:r>
                <a:r>
                  <a:rPr lang="en-AU" sz="800" dirty="0" err="1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dd</a:t>
                </a:r>
                <a:r>
                  <a:rPr lang="en-AU" sz="800" dirty="0">
                    <a:solidFill>
                      <a:srgbClr val="1A181C"/>
                    </a:solidFill>
                    <a:latin typeface="Calibri" pitchFamily="34" charset="0"/>
                    <a:cs typeface="Calibri" pitchFamily="34" charset="0"/>
                  </a:rPr>
                  <a:t>/mm/yyyy &gt;</a:t>
                </a:r>
              </a:p>
              <a:p>
                <a:pPr defTabSz="995363">
                  <a:lnSpc>
                    <a:spcPct val="90000"/>
                  </a:lnSpc>
                </a:pPr>
                <a:r>
                  <a:rPr lang="en-AU" sz="800" dirty="0">
                    <a:latin typeface="Calibri" pitchFamily="34" charset="0"/>
                    <a:cs typeface="Calibri" pitchFamily="34" charset="0"/>
                  </a:rPr>
                  <a:t>6.0</a:t>
                </a:r>
              </a:p>
            </p:txBody>
          </p:sp>
        </p:grp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16532" y="90116"/>
              <a:ext cx="5752467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ATTORNEY GENERAL’S DEPARTMENT</a:t>
              </a:r>
              <a:r>
                <a:rPr lang="en-AU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- Fictional</a:t>
              </a:r>
            </a:p>
          </p:txBody>
        </p:sp>
        <p:sp>
          <p:nvSpPr>
            <p:cNvPr id="36" name="AutoShape 16"/>
            <p:cNvSpPr>
              <a:spLocks noChangeArrowheads="1"/>
            </p:cNvSpPr>
            <p:nvPr/>
          </p:nvSpPr>
          <p:spPr bwMode="auto">
            <a:xfrm>
              <a:off x="1971631" y="2034332"/>
              <a:ext cx="1440000" cy="1505920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More efficient courts</a:t>
              </a:r>
            </a:p>
            <a:p>
              <a:pPr algn="ctr" defTabSz="995363"/>
              <a:r>
                <a:rPr lang="en-AU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40</a:t>
              </a:r>
              <a:r>
                <a:rPr lang="en-US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%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1: </a:t>
              </a:r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More timely resolution of matters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2: </a:t>
              </a:r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Reduction in costs for all parties</a:t>
              </a:r>
            </a:p>
            <a:p>
              <a:pPr defTabSz="995363"/>
              <a:endPara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AutoShape 17"/>
            <p:cNvSpPr>
              <a:spLocks noChangeArrowheads="1"/>
            </p:cNvSpPr>
            <p:nvPr/>
          </p:nvSpPr>
          <p:spPr bwMode="auto">
            <a:xfrm>
              <a:off x="288392" y="2034332"/>
              <a:ext cx="1439863" cy="1505920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Inability to meet growing &amp; changing demand for court services is increasing delays &amp; costs for all parties</a:t>
              </a:r>
            </a:p>
            <a:p>
              <a:pPr algn="ctr" defTabSz="995363"/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50%</a:t>
              </a:r>
              <a:endParaRPr lang="en-AU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AutoShape 18"/>
            <p:cNvSpPr>
              <a:spLocks noChangeArrowheads="1"/>
            </p:cNvSpPr>
            <p:nvPr/>
          </p:nvSpPr>
          <p:spPr bwMode="auto">
            <a:xfrm>
              <a:off x="3694821" y="3880241"/>
              <a:ext cx="1079500" cy="1074305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18288" tIns="36000" rIns="36000" bIns="36000" anchor="ctr" anchorCtr="0"/>
            <a:lstStyle/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Expand capability to provide more diverse &amp; targeted responses with  offenders  in criminal &amp; civil matters  20%</a:t>
              </a:r>
              <a:endParaRPr lang="en-AU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AutoShape 19"/>
            <p:cNvSpPr>
              <a:spLocks noChangeArrowheads="1"/>
            </p:cNvSpPr>
            <p:nvPr/>
          </p:nvSpPr>
          <p:spPr bwMode="auto">
            <a:xfrm>
              <a:off x="5090561" y="3219670"/>
              <a:ext cx="1079500" cy="701286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latin typeface="Calibri" pitchFamily="34" charset="0"/>
                  <a:cs typeface="Calibri" pitchFamily="34" charset="0"/>
                </a:rPr>
                <a:t>Appoint additional judiciary and staff</a:t>
              </a:r>
            </a:p>
          </p:txBody>
        </p:sp>
        <p:cxnSp>
          <p:nvCxnSpPr>
            <p:cNvPr id="40" name="AutoShape 22"/>
            <p:cNvCxnSpPr>
              <a:cxnSpLocks noChangeShapeType="1"/>
            </p:cNvCxnSpPr>
            <p:nvPr/>
          </p:nvCxnSpPr>
          <p:spPr bwMode="auto">
            <a:xfrm>
              <a:off x="1728255" y="2754263"/>
              <a:ext cx="243376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7"/>
            <p:cNvSpPr>
              <a:spLocks noChangeArrowheads="1"/>
            </p:cNvSpPr>
            <p:nvPr/>
          </p:nvSpPr>
          <p:spPr bwMode="auto">
            <a:xfrm>
              <a:off x="6375232" y="2481314"/>
              <a:ext cx="1080380" cy="539750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Expanded and reconfigured court buildings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AutoShape 16"/>
            <p:cNvSpPr>
              <a:spLocks noChangeArrowheads="1"/>
            </p:cNvSpPr>
            <p:nvPr/>
          </p:nvSpPr>
          <p:spPr bwMode="auto">
            <a:xfrm>
              <a:off x="1971631" y="4178100"/>
              <a:ext cx="1440000" cy="1505920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More effective justice services  35</a:t>
              </a:r>
              <a:r>
                <a:rPr lang="en-US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%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1: Reduction in frequency of re-offending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2: </a:t>
              </a:r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Increased completion  of therapeutic justice programs</a:t>
              </a:r>
            </a:p>
          </p:txBody>
        </p:sp>
        <p:sp>
          <p:nvSpPr>
            <p:cNvPr id="44" name="AutoShape 17"/>
            <p:cNvSpPr>
              <a:spLocks noChangeArrowheads="1"/>
            </p:cNvSpPr>
            <p:nvPr/>
          </p:nvSpPr>
          <p:spPr bwMode="auto">
            <a:xfrm>
              <a:off x="288392" y="4177914"/>
              <a:ext cx="1439863" cy="1505920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Lack of suitable contemporary justice facilities &amp; resources is undermining efforts to reduce reoffending 35%</a:t>
              </a:r>
              <a:endParaRPr lang="en-AU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AutoShape 18"/>
            <p:cNvSpPr>
              <a:spLocks noChangeArrowheads="1"/>
            </p:cNvSpPr>
            <p:nvPr/>
          </p:nvSpPr>
          <p:spPr bwMode="auto">
            <a:xfrm>
              <a:off x="3694821" y="5617949"/>
              <a:ext cx="1079500" cy="1074075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Enhance in-court technology to support more remote-witnessing &amp; digital evidence presentation 25%</a:t>
              </a:r>
              <a:endParaRPr lang="en-AU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5090561" y="5803566"/>
              <a:ext cx="1079500" cy="701286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Define technical upgrade to remote testimony &amp; evidential presentation</a:t>
              </a:r>
            </a:p>
          </p:txBody>
        </p:sp>
        <p:cxnSp>
          <p:nvCxnSpPr>
            <p:cNvPr id="47" name="AutoShape 22"/>
            <p:cNvCxnSpPr>
              <a:cxnSpLocks noChangeShapeType="1"/>
              <a:stCxn id="44" idx="3"/>
              <a:endCxn id="43" idx="1"/>
            </p:cNvCxnSpPr>
            <p:nvPr/>
          </p:nvCxnSpPr>
          <p:spPr bwMode="auto">
            <a:xfrm>
              <a:off x="1728255" y="4930875"/>
              <a:ext cx="243376" cy="18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23"/>
            <p:cNvCxnSpPr>
              <a:cxnSpLocks noChangeShapeType="1"/>
              <a:stCxn id="43" idx="3"/>
              <a:endCxn id="45" idx="1"/>
            </p:cNvCxnSpPr>
            <p:nvPr/>
          </p:nvCxnSpPr>
          <p:spPr bwMode="auto">
            <a:xfrm>
              <a:off x="3411631" y="4931060"/>
              <a:ext cx="283191" cy="122392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AutoShape 27"/>
            <p:cNvSpPr>
              <a:spLocks noChangeArrowheads="1"/>
            </p:cNvSpPr>
            <p:nvPr/>
          </p:nvSpPr>
          <p:spPr bwMode="auto">
            <a:xfrm>
              <a:off x="6375232" y="5582082"/>
              <a:ext cx="1080380" cy="539750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New remote- witnessing facilities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50" name="AutoShape 54"/>
            <p:cNvCxnSpPr>
              <a:cxnSpLocks noChangeShapeType="1"/>
              <a:stCxn id="45" idx="3"/>
              <a:endCxn id="46" idx="1"/>
            </p:cNvCxnSpPr>
            <p:nvPr/>
          </p:nvCxnSpPr>
          <p:spPr bwMode="auto">
            <a:xfrm flipV="1">
              <a:off x="4774322" y="6154209"/>
              <a:ext cx="316240" cy="777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55"/>
            <p:cNvCxnSpPr>
              <a:cxnSpLocks noChangeShapeType="1"/>
              <a:stCxn id="46" idx="3"/>
              <a:endCxn id="49" idx="1"/>
            </p:cNvCxnSpPr>
            <p:nvPr/>
          </p:nvCxnSpPr>
          <p:spPr bwMode="auto">
            <a:xfrm flipV="1">
              <a:off x="6170062" y="5851958"/>
              <a:ext cx="205170" cy="302251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AutoShape 16"/>
            <p:cNvSpPr>
              <a:spLocks noChangeArrowheads="1"/>
            </p:cNvSpPr>
            <p:nvPr/>
          </p:nvSpPr>
          <p:spPr bwMode="auto">
            <a:xfrm>
              <a:off x="1971631" y="6806392"/>
              <a:ext cx="1440000" cy="1507319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Improved court safety  </a:t>
              </a:r>
            </a:p>
            <a:p>
              <a:pPr algn="ctr" defTabSz="995363"/>
              <a:r>
                <a:rPr lang="en-AU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25</a:t>
              </a:r>
              <a:r>
                <a:rPr lang="en-US" sz="11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%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1: </a:t>
              </a:r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More availability of remote witnessing services</a:t>
              </a:r>
            </a:p>
            <a:p>
              <a:pPr defTabSz="995363"/>
              <a:r>
                <a:rPr lang="en-US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KPI 2: </a:t>
              </a:r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Reduced security risks in court precinct</a:t>
              </a:r>
            </a:p>
          </p:txBody>
        </p:sp>
        <p:sp>
          <p:nvSpPr>
            <p:cNvPr id="54" name="AutoShape 17"/>
            <p:cNvSpPr>
              <a:spLocks noChangeArrowheads="1"/>
            </p:cNvSpPr>
            <p:nvPr/>
          </p:nvSpPr>
          <p:spPr bwMode="auto">
            <a:xfrm>
              <a:off x="288392" y="6806391"/>
              <a:ext cx="1439863" cy="1507320"/>
            </a:xfrm>
            <a:prstGeom prst="roundRect">
              <a:avLst>
                <a:gd name="adj" fmla="val 675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Out-dated and </a:t>
              </a:r>
              <a:b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non-compliant security infrastructure </a:t>
              </a:r>
              <a:b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and operating  environment are putting court </a:t>
              </a:r>
              <a:b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users at risk</a:t>
              </a:r>
              <a:endParaRPr lang="en-AU" sz="1100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endParaRPr>
            </a:p>
            <a:p>
              <a:pPr algn="ctr" defTabSz="995363"/>
              <a:r>
                <a:rPr lang="en-AU" sz="11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15%</a:t>
              </a:r>
              <a:endParaRPr lang="en-AU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AutoShape 18"/>
            <p:cNvSpPr>
              <a:spLocks noChangeArrowheads="1"/>
            </p:cNvSpPr>
            <p:nvPr/>
          </p:nvSpPr>
          <p:spPr bwMode="auto">
            <a:xfrm>
              <a:off x="3694821" y="6984811"/>
              <a:ext cx="1079500" cy="1074075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Improve physical  separation between parties &amp; court activities</a:t>
              </a:r>
            </a:p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15%</a:t>
              </a:r>
              <a:endParaRPr lang="en-AU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090561" y="7169381"/>
              <a:ext cx="1079500" cy="701363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Review safety policy &amp; procedures at all locations to meet required standards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57" name="AutoShape 22"/>
            <p:cNvCxnSpPr>
              <a:cxnSpLocks noChangeShapeType="1"/>
            </p:cNvCxnSpPr>
            <p:nvPr/>
          </p:nvCxnSpPr>
          <p:spPr bwMode="auto">
            <a:xfrm>
              <a:off x="1728255" y="7526323"/>
              <a:ext cx="243376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23"/>
            <p:cNvCxnSpPr>
              <a:cxnSpLocks noChangeShapeType="1"/>
            </p:cNvCxnSpPr>
            <p:nvPr/>
          </p:nvCxnSpPr>
          <p:spPr bwMode="auto">
            <a:xfrm>
              <a:off x="3411631" y="7526323"/>
              <a:ext cx="293454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AutoShape 27"/>
            <p:cNvSpPr>
              <a:spLocks noChangeArrowheads="1"/>
            </p:cNvSpPr>
            <p:nvPr/>
          </p:nvSpPr>
          <p:spPr bwMode="auto">
            <a:xfrm>
              <a:off x="6375232" y="7257167"/>
              <a:ext cx="1080380" cy="539750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New security infrastructure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60" name="AutoShape 54"/>
            <p:cNvCxnSpPr>
              <a:cxnSpLocks noChangeShapeType="1"/>
            </p:cNvCxnSpPr>
            <p:nvPr/>
          </p:nvCxnSpPr>
          <p:spPr bwMode="auto">
            <a:xfrm>
              <a:off x="4784585" y="7526323"/>
              <a:ext cx="265345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55"/>
            <p:cNvCxnSpPr>
              <a:cxnSpLocks noChangeShapeType="1"/>
            </p:cNvCxnSpPr>
            <p:nvPr/>
          </p:nvCxnSpPr>
          <p:spPr bwMode="auto">
            <a:xfrm>
              <a:off x="6129429" y="7538520"/>
              <a:ext cx="234302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AutoShape 18"/>
            <p:cNvSpPr>
              <a:spLocks noChangeArrowheads="1"/>
            </p:cNvSpPr>
            <p:nvPr/>
          </p:nvSpPr>
          <p:spPr bwMode="auto">
            <a:xfrm>
              <a:off x="3694821" y="2222917"/>
              <a:ext cx="1079500" cy="1074075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Provide additional space &amp; reconfigure existing facilities  to support </a:t>
              </a:r>
            </a:p>
            <a:p>
              <a:pPr algn="ctr" defTabSz="995363"/>
              <a:r>
                <a:rPr lang="en-AU" sz="9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wider range of justice services 40%</a:t>
              </a:r>
              <a:endParaRPr lang="en-AU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63" name="AutoShape 23"/>
            <p:cNvCxnSpPr>
              <a:cxnSpLocks noChangeShapeType="1"/>
              <a:endCxn id="38" idx="1"/>
            </p:cNvCxnSpPr>
            <p:nvPr/>
          </p:nvCxnSpPr>
          <p:spPr bwMode="auto">
            <a:xfrm flipV="1">
              <a:off x="3405048" y="4417393"/>
              <a:ext cx="289774" cy="537154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23"/>
            <p:cNvCxnSpPr>
              <a:cxnSpLocks noChangeShapeType="1"/>
            </p:cNvCxnSpPr>
            <p:nvPr/>
          </p:nvCxnSpPr>
          <p:spPr bwMode="auto">
            <a:xfrm>
              <a:off x="3411631" y="2754263"/>
              <a:ext cx="293454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22"/>
            <p:cNvCxnSpPr>
              <a:cxnSpLocks noChangeShapeType="1"/>
              <a:stCxn id="37" idx="3"/>
              <a:endCxn id="52" idx="1"/>
            </p:cNvCxnSpPr>
            <p:nvPr/>
          </p:nvCxnSpPr>
          <p:spPr bwMode="auto">
            <a:xfrm>
              <a:off x="1728255" y="2787292"/>
              <a:ext cx="243376" cy="4772759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5090561" y="2407564"/>
              <a:ext cx="1079500" cy="701286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Identify and prioritise  additional space and flexible service delivery requirements 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7" name="AutoShape 27"/>
            <p:cNvSpPr>
              <a:spLocks noChangeArrowheads="1"/>
            </p:cNvSpPr>
            <p:nvPr/>
          </p:nvSpPr>
          <p:spPr bwMode="auto">
            <a:xfrm>
              <a:off x="6375232" y="6209619"/>
              <a:ext cx="1080380" cy="539750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Upgraded  in-court technology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5066990" y="4068690"/>
              <a:ext cx="1090510" cy="701286"/>
            </a:xfrm>
            <a:prstGeom prst="roundRect">
              <a:avLst>
                <a:gd name="adj" fmla="val 675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36000" tIns="36000" rIns="36000" bIns="36000" anchor="ctr" anchorCtr="0"/>
            <a:lstStyle/>
            <a:p>
              <a:pPr algn="ctr" defTabSz="995363"/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Train staff in delivery of new services  &amp; incorporate into court processes</a:t>
              </a:r>
              <a:endParaRPr lang="en-AU" sz="8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69" name="AutoShape 54"/>
            <p:cNvCxnSpPr>
              <a:cxnSpLocks noChangeShapeType="1"/>
              <a:stCxn id="62" idx="3"/>
              <a:endCxn id="39" idx="1"/>
            </p:cNvCxnSpPr>
            <p:nvPr/>
          </p:nvCxnSpPr>
          <p:spPr bwMode="auto">
            <a:xfrm>
              <a:off x="4774322" y="2759954"/>
              <a:ext cx="316240" cy="810359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54"/>
            <p:cNvCxnSpPr>
              <a:cxnSpLocks noChangeShapeType="1"/>
              <a:stCxn id="62" idx="3"/>
              <a:endCxn id="66" idx="1"/>
            </p:cNvCxnSpPr>
            <p:nvPr/>
          </p:nvCxnSpPr>
          <p:spPr bwMode="auto">
            <a:xfrm flipV="1">
              <a:off x="4774322" y="2758207"/>
              <a:ext cx="316240" cy="1747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55"/>
            <p:cNvCxnSpPr>
              <a:cxnSpLocks noChangeShapeType="1"/>
              <a:stCxn id="66" idx="3"/>
              <a:endCxn id="42" idx="1"/>
            </p:cNvCxnSpPr>
            <p:nvPr/>
          </p:nvCxnSpPr>
          <p:spPr bwMode="auto">
            <a:xfrm flipV="1">
              <a:off x="6170062" y="2751189"/>
              <a:ext cx="205170" cy="7018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23"/>
            <p:cNvCxnSpPr>
              <a:cxnSpLocks noChangeShapeType="1"/>
              <a:stCxn id="52" idx="3"/>
              <a:endCxn id="45" idx="1"/>
            </p:cNvCxnSpPr>
            <p:nvPr/>
          </p:nvCxnSpPr>
          <p:spPr bwMode="auto">
            <a:xfrm flipV="1">
              <a:off x="3411631" y="6154986"/>
              <a:ext cx="283191" cy="1405065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55"/>
            <p:cNvCxnSpPr>
              <a:cxnSpLocks noChangeShapeType="1"/>
              <a:stCxn id="46" idx="3"/>
              <a:endCxn id="67" idx="1"/>
            </p:cNvCxnSpPr>
            <p:nvPr/>
          </p:nvCxnSpPr>
          <p:spPr bwMode="auto">
            <a:xfrm>
              <a:off x="6170062" y="6154209"/>
              <a:ext cx="205170" cy="325285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54"/>
            <p:cNvCxnSpPr>
              <a:cxnSpLocks noChangeShapeType="1"/>
              <a:stCxn id="45" idx="3"/>
              <a:endCxn id="68" idx="1"/>
            </p:cNvCxnSpPr>
            <p:nvPr/>
          </p:nvCxnSpPr>
          <p:spPr bwMode="auto">
            <a:xfrm flipV="1">
              <a:off x="4774322" y="4419333"/>
              <a:ext cx="292669" cy="173565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54"/>
            <p:cNvCxnSpPr>
              <a:cxnSpLocks noChangeShapeType="1"/>
            </p:cNvCxnSpPr>
            <p:nvPr/>
          </p:nvCxnSpPr>
          <p:spPr bwMode="auto">
            <a:xfrm>
              <a:off x="4784585" y="4400837"/>
              <a:ext cx="282405" cy="194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2017-03-14T10:21:18Z</cp:lastPrinted>
  <dcterms:created xsi:type="dcterms:W3CDTF">2012-08-27T04:40:55Z</dcterms:created>
  <dcterms:modified xsi:type="dcterms:W3CDTF">2017-08-25T00:12:20Z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32752c3e-2a87-4d4c-943e-d01f10ef0a5b</vt:lpwstr>
  </property>
  <property fmtid="{D5CDD505-2E9C-101B-9397-08002B2CF9AE}" pid="3" name="PSPFClassification">
    <vt:lpwstr>Do Not Mark</vt:lpwstr>
  </property>
</Properties>
</file>