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7561263" cy="10693400"/>
  <p:notesSz cx="6797675" cy="9926638"/>
  <p:defaultTextStyle>
    <a:defPPr>
      <a:defRPr lang="en-AU"/>
    </a:defPPr>
    <a:lvl1pPr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3368">
          <p15:clr>
            <a:srgbClr val="A4A3A4"/>
          </p15:clr>
        </p15:guide>
        <p15:guide id="2" pos="238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195D3"/>
    <a:srgbClr val="C4DFF6"/>
    <a:srgbClr val="00557E"/>
    <a:srgbClr val="C2E3F3"/>
    <a:srgbClr val="004F87"/>
    <a:srgbClr val="0B70B4"/>
    <a:srgbClr val="0097D1"/>
    <a:srgbClr val="DCEBF5"/>
    <a:srgbClr val="00800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2031" autoAdjust="0"/>
    <p:restoredTop sz="94610" autoAdjust="0"/>
  </p:normalViewPr>
  <p:slideViewPr>
    <p:cSldViewPr showGuides="1">
      <p:cViewPr>
        <p:scale>
          <a:sx n="100" d="100"/>
          <a:sy n="100" d="100"/>
        </p:scale>
        <p:origin x="-612" y="-72"/>
      </p:cViewPr>
      <p:guideLst>
        <p:guide orient="horz" pos="3368"/>
        <p:guide pos="238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1D5C1E4-F4F1-48BC-A1BC-5712A69CAB25}" type="datetimeFigureOut">
              <a:rPr lang="en-US" smtClean="0"/>
              <a:t>6/14/2017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14563" y="1241425"/>
            <a:ext cx="23685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2BC4A9-9BDB-4F14-96F6-5C167C4A6C4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98757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2BC4A9-9BDB-4F14-96F6-5C167C4A6C48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00916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428548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0"/>
          <p:cNvSpPr>
            <a:spLocks noChangeArrowheads="1"/>
          </p:cNvSpPr>
          <p:nvPr userDrawn="1"/>
        </p:nvSpPr>
        <p:spPr bwMode="auto">
          <a:xfrm>
            <a:off x="0" y="1648131"/>
            <a:ext cx="1386000" cy="8343085"/>
          </a:xfrm>
          <a:prstGeom prst="rect">
            <a:avLst/>
          </a:prstGeom>
          <a:solidFill>
            <a:srgbClr val="C4DFF6"/>
          </a:solidFill>
          <a:ln>
            <a:noFill/>
          </a:ln>
          <a:effectLst/>
        </p:spPr>
        <p:txBody>
          <a:bodyPr wrap="none" anchor="ctr"/>
          <a:lstStyle/>
          <a:p>
            <a:endParaRPr lang="en-AU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3" name="Rectangle 29"/>
          <p:cNvSpPr>
            <a:spLocks noChangeArrowheads="1"/>
          </p:cNvSpPr>
          <p:nvPr userDrawn="1"/>
        </p:nvSpPr>
        <p:spPr bwMode="auto">
          <a:xfrm>
            <a:off x="-794" y="1555073"/>
            <a:ext cx="7561263" cy="361950"/>
          </a:xfrm>
          <a:prstGeom prst="rect">
            <a:avLst/>
          </a:prstGeom>
          <a:solidFill>
            <a:srgbClr val="4195D3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AU" dirty="0">
              <a:solidFill>
                <a:srgbClr val="4195D3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7" name="Text Box 41"/>
          <p:cNvSpPr txBox="1">
            <a:spLocks noChangeArrowheads="1"/>
          </p:cNvSpPr>
          <p:nvPr userDrawn="1"/>
        </p:nvSpPr>
        <p:spPr bwMode="auto">
          <a:xfrm>
            <a:off x="1464686" y="1629110"/>
            <a:ext cx="1587500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>
            <a:spAutoFit/>
          </a:bodyPr>
          <a:lstStyle>
            <a:lvl1pPr defTabSz="995363">
              <a:defRPr>
                <a:solidFill>
                  <a:schemeClr val="tx1"/>
                </a:solidFill>
                <a:latin typeface="Arial" charset="0"/>
              </a:defRPr>
            </a:lvl1pPr>
            <a:lvl2pPr marL="498475" defTabSz="995363">
              <a:defRPr>
                <a:solidFill>
                  <a:schemeClr val="tx1"/>
                </a:solidFill>
                <a:latin typeface="Arial" charset="0"/>
              </a:defRPr>
            </a:lvl2pPr>
            <a:lvl3pPr marL="995363" defTabSz="995363">
              <a:defRPr>
                <a:solidFill>
                  <a:schemeClr val="tx1"/>
                </a:solidFill>
                <a:latin typeface="Arial" charset="0"/>
              </a:defRPr>
            </a:lvl3pPr>
            <a:lvl4pPr marL="1493838" defTabSz="995363">
              <a:defRPr>
                <a:solidFill>
                  <a:schemeClr val="tx1"/>
                </a:solidFill>
                <a:latin typeface="Arial" charset="0"/>
              </a:defRPr>
            </a:lvl4pPr>
            <a:lvl5pPr marL="1990725" defTabSz="995363">
              <a:defRPr>
                <a:solidFill>
                  <a:schemeClr val="tx1"/>
                </a:solidFill>
                <a:latin typeface="Arial" charset="0"/>
              </a:defRPr>
            </a:lvl5pPr>
            <a:lvl6pPr marL="2447925" defTabSz="9953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05125" defTabSz="9953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362325" defTabSz="9953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19525" defTabSz="9953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en-AU" sz="1500" b="1" dirty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KPI</a:t>
            </a:r>
          </a:p>
        </p:txBody>
      </p:sp>
      <p:sp>
        <p:nvSpPr>
          <p:cNvPr id="29" name="Text Box 48"/>
          <p:cNvSpPr txBox="1">
            <a:spLocks noChangeArrowheads="1"/>
          </p:cNvSpPr>
          <p:nvPr userDrawn="1"/>
        </p:nvSpPr>
        <p:spPr bwMode="auto">
          <a:xfrm>
            <a:off x="251842" y="1638288"/>
            <a:ext cx="1152525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>
            <a:spAutoFit/>
          </a:bodyPr>
          <a:lstStyle>
            <a:lvl1pPr defTabSz="995363">
              <a:defRPr>
                <a:solidFill>
                  <a:schemeClr val="tx1"/>
                </a:solidFill>
                <a:latin typeface="Arial" charset="0"/>
              </a:defRPr>
            </a:lvl1pPr>
            <a:lvl2pPr marL="498475" defTabSz="995363">
              <a:defRPr>
                <a:solidFill>
                  <a:schemeClr val="tx1"/>
                </a:solidFill>
                <a:latin typeface="Arial" charset="0"/>
              </a:defRPr>
            </a:lvl2pPr>
            <a:lvl3pPr marL="995363" defTabSz="995363">
              <a:defRPr>
                <a:solidFill>
                  <a:schemeClr val="tx1"/>
                </a:solidFill>
                <a:latin typeface="Arial" charset="0"/>
              </a:defRPr>
            </a:lvl3pPr>
            <a:lvl4pPr marL="1493838" defTabSz="995363">
              <a:defRPr>
                <a:solidFill>
                  <a:schemeClr val="tx1"/>
                </a:solidFill>
                <a:latin typeface="Arial" charset="0"/>
              </a:defRPr>
            </a:lvl4pPr>
            <a:lvl5pPr marL="1990725" defTabSz="995363">
              <a:defRPr>
                <a:solidFill>
                  <a:schemeClr val="tx1"/>
                </a:solidFill>
                <a:latin typeface="Arial" charset="0"/>
              </a:defRPr>
            </a:lvl5pPr>
            <a:lvl6pPr marL="2447925" defTabSz="9953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05125" defTabSz="9953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362325" defTabSz="9953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19525" defTabSz="9953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en-AU" sz="1500" b="1" dirty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BENEFIT</a:t>
            </a:r>
          </a:p>
        </p:txBody>
      </p:sp>
      <p:sp>
        <p:nvSpPr>
          <p:cNvPr id="31" name="Rectangle 53"/>
          <p:cNvSpPr>
            <a:spLocks noChangeArrowheads="1"/>
          </p:cNvSpPr>
          <p:nvPr userDrawn="1"/>
        </p:nvSpPr>
        <p:spPr bwMode="auto">
          <a:xfrm>
            <a:off x="3307076" y="1627994"/>
            <a:ext cx="797591" cy="2308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ctr">
            <a:spAutoFit/>
          </a:bodyPr>
          <a:lstStyle/>
          <a:p>
            <a:pPr algn="ctr" defTabSz="995363"/>
            <a:r>
              <a:rPr lang="en-AU" sz="1500" b="1" dirty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MEASURE</a:t>
            </a:r>
          </a:p>
        </p:txBody>
      </p:sp>
      <p:sp>
        <p:nvSpPr>
          <p:cNvPr id="33" name="Text Box 41"/>
          <p:cNvSpPr txBox="1">
            <a:spLocks noChangeArrowheads="1"/>
          </p:cNvSpPr>
          <p:nvPr userDrawn="1"/>
        </p:nvSpPr>
        <p:spPr bwMode="auto">
          <a:xfrm>
            <a:off x="4281363" y="1629110"/>
            <a:ext cx="1587500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>
            <a:spAutoFit/>
          </a:bodyPr>
          <a:lstStyle>
            <a:lvl1pPr defTabSz="995363">
              <a:defRPr>
                <a:solidFill>
                  <a:schemeClr val="tx1"/>
                </a:solidFill>
                <a:latin typeface="Arial" charset="0"/>
              </a:defRPr>
            </a:lvl1pPr>
            <a:lvl2pPr marL="498475" defTabSz="995363">
              <a:defRPr>
                <a:solidFill>
                  <a:schemeClr val="tx1"/>
                </a:solidFill>
                <a:latin typeface="Arial" charset="0"/>
              </a:defRPr>
            </a:lvl2pPr>
            <a:lvl3pPr marL="995363" defTabSz="995363">
              <a:defRPr>
                <a:solidFill>
                  <a:schemeClr val="tx1"/>
                </a:solidFill>
                <a:latin typeface="Arial" charset="0"/>
              </a:defRPr>
            </a:lvl3pPr>
            <a:lvl4pPr marL="1493838" defTabSz="995363">
              <a:defRPr>
                <a:solidFill>
                  <a:schemeClr val="tx1"/>
                </a:solidFill>
                <a:latin typeface="Arial" charset="0"/>
              </a:defRPr>
            </a:lvl4pPr>
            <a:lvl5pPr marL="1990725" defTabSz="995363">
              <a:defRPr>
                <a:solidFill>
                  <a:schemeClr val="tx1"/>
                </a:solidFill>
                <a:latin typeface="Arial" charset="0"/>
              </a:defRPr>
            </a:lvl5pPr>
            <a:lvl6pPr marL="2447925" defTabSz="9953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05125" defTabSz="9953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362325" defTabSz="9953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19525" defTabSz="9953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en-AU" sz="1500" b="1" dirty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BASELINE</a:t>
            </a:r>
          </a:p>
        </p:txBody>
      </p:sp>
      <p:sp>
        <p:nvSpPr>
          <p:cNvPr id="37" name="Text Box 41"/>
          <p:cNvSpPr txBox="1">
            <a:spLocks noChangeArrowheads="1"/>
          </p:cNvSpPr>
          <p:nvPr userDrawn="1"/>
        </p:nvSpPr>
        <p:spPr bwMode="auto">
          <a:xfrm>
            <a:off x="5580831" y="1629110"/>
            <a:ext cx="1587500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>
            <a:spAutoFit/>
          </a:bodyPr>
          <a:lstStyle>
            <a:lvl1pPr defTabSz="995363">
              <a:defRPr>
                <a:solidFill>
                  <a:schemeClr val="tx1"/>
                </a:solidFill>
                <a:latin typeface="Arial" charset="0"/>
              </a:defRPr>
            </a:lvl1pPr>
            <a:lvl2pPr marL="498475" defTabSz="995363">
              <a:defRPr>
                <a:solidFill>
                  <a:schemeClr val="tx1"/>
                </a:solidFill>
                <a:latin typeface="Arial" charset="0"/>
              </a:defRPr>
            </a:lvl2pPr>
            <a:lvl3pPr marL="995363" defTabSz="995363">
              <a:defRPr>
                <a:solidFill>
                  <a:schemeClr val="tx1"/>
                </a:solidFill>
                <a:latin typeface="Arial" charset="0"/>
              </a:defRPr>
            </a:lvl3pPr>
            <a:lvl4pPr marL="1493838" defTabSz="995363">
              <a:defRPr>
                <a:solidFill>
                  <a:schemeClr val="tx1"/>
                </a:solidFill>
                <a:latin typeface="Arial" charset="0"/>
              </a:defRPr>
            </a:lvl4pPr>
            <a:lvl5pPr marL="1990725" defTabSz="995363">
              <a:defRPr>
                <a:solidFill>
                  <a:schemeClr val="tx1"/>
                </a:solidFill>
                <a:latin typeface="Arial" charset="0"/>
              </a:defRPr>
            </a:lvl5pPr>
            <a:lvl6pPr marL="2447925" defTabSz="9953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05125" defTabSz="9953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362325" defTabSz="9953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19525" defTabSz="9953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en-AU" sz="1500" b="1" dirty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TARGET</a:t>
            </a:r>
          </a:p>
        </p:txBody>
      </p:sp>
      <p:sp>
        <p:nvSpPr>
          <p:cNvPr id="4" name="Line 51"/>
          <p:cNvSpPr>
            <a:spLocks noChangeShapeType="1"/>
          </p:cNvSpPr>
          <p:nvPr userDrawn="1"/>
        </p:nvSpPr>
        <p:spPr bwMode="auto">
          <a:xfrm>
            <a:off x="0" y="9991216"/>
            <a:ext cx="7561263" cy="0"/>
          </a:xfrm>
          <a:prstGeom prst="line">
            <a:avLst/>
          </a:prstGeom>
          <a:noFill/>
          <a:ln w="9525">
            <a:solidFill>
              <a:srgbClr val="4195D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 sz="8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6" name="Rectangle 15"/>
          <p:cNvSpPr/>
          <p:nvPr userDrawn="1"/>
        </p:nvSpPr>
        <p:spPr>
          <a:xfrm>
            <a:off x="3780631" y="10030431"/>
            <a:ext cx="972108" cy="5355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r" defTabSz="995363">
              <a:lnSpc>
                <a:spcPct val="90000"/>
              </a:lnSpc>
            </a:pPr>
            <a:r>
              <a:rPr lang="en-AU" sz="8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Version no:</a:t>
            </a:r>
          </a:p>
          <a:p>
            <a:pPr algn="r" defTabSz="995363">
              <a:lnSpc>
                <a:spcPct val="90000"/>
              </a:lnSpc>
            </a:pPr>
            <a:r>
              <a:rPr lang="en-AU" sz="8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Initial Workshop:</a:t>
            </a:r>
          </a:p>
          <a:p>
            <a:pPr lvl="0" algn="r" defTabSz="995363">
              <a:lnSpc>
                <a:spcPct val="90000"/>
              </a:lnSpc>
            </a:pPr>
            <a:r>
              <a:rPr lang="en-AU" sz="800" dirty="0">
                <a:solidFill>
                  <a:srgbClr val="1A181C"/>
                </a:solidFill>
                <a:latin typeface="Calibri" pitchFamily="34" charset="0"/>
                <a:cs typeface="Calibri" pitchFamily="34" charset="0"/>
              </a:rPr>
              <a:t>Last modified by:</a:t>
            </a:r>
          </a:p>
          <a:p>
            <a:pPr lvl="0" algn="r" defTabSz="995363">
              <a:lnSpc>
                <a:spcPct val="90000"/>
              </a:lnSpc>
            </a:pPr>
            <a:r>
              <a:rPr lang="en-AU" sz="800" dirty="0">
                <a:latin typeface="Calibri" pitchFamily="34" charset="0"/>
                <a:cs typeface="Calibri" pitchFamily="34" charset="0"/>
              </a:rPr>
              <a:t>Template version:</a:t>
            </a:r>
          </a:p>
        </p:txBody>
      </p:sp>
      <p:sp>
        <p:nvSpPr>
          <p:cNvPr id="19" name="Rectangle 40"/>
          <p:cNvSpPr>
            <a:spLocks noChangeArrowheads="1"/>
          </p:cNvSpPr>
          <p:nvPr userDrawn="1"/>
        </p:nvSpPr>
        <p:spPr bwMode="auto">
          <a:xfrm>
            <a:off x="216581" y="10026327"/>
            <a:ext cx="1169419" cy="4329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9569" tIns="49785" rIns="99569" bIns="49785">
            <a:spAutoFit/>
          </a:bodyPr>
          <a:lstStyle/>
          <a:p>
            <a:pPr algn="r" defTabSz="995363">
              <a:lnSpc>
                <a:spcPct val="90000"/>
              </a:lnSpc>
            </a:pPr>
            <a:r>
              <a:rPr lang="en-AU" sz="800" dirty="0">
                <a:solidFill>
                  <a:srgbClr val="1A181C"/>
                </a:solidFill>
                <a:latin typeface="Calibri" pitchFamily="34" charset="0"/>
                <a:cs typeface="Calibri" pitchFamily="34" charset="0"/>
              </a:rPr>
              <a:t>Investor:</a:t>
            </a:r>
          </a:p>
          <a:p>
            <a:pPr algn="r" defTabSz="995363">
              <a:lnSpc>
                <a:spcPct val="90000"/>
              </a:lnSpc>
            </a:pPr>
            <a:r>
              <a:rPr lang="en-AU" sz="800" dirty="0">
                <a:solidFill>
                  <a:srgbClr val="1A181C"/>
                </a:solidFill>
                <a:latin typeface="Calibri" pitchFamily="34" charset="0"/>
                <a:cs typeface="Calibri" pitchFamily="34" charset="0"/>
              </a:rPr>
              <a:t>Facilitator:</a:t>
            </a:r>
          </a:p>
          <a:p>
            <a:pPr algn="r" defTabSz="995363">
              <a:lnSpc>
                <a:spcPct val="90000"/>
              </a:lnSpc>
            </a:pPr>
            <a:r>
              <a:rPr lang="en-AU" sz="800" dirty="0">
                <a:solidFill>
                  <a:srgbClr val="1A181C"/>
                </a:solidFill>
                <a:latin typeface="Calibri" pitchFamily="34" charset="0"/>
                <a:cs typeface="Calibri" pitchFamily="34" charset="0"/>
              </a:rPr>
              <a:t>Accredited Facilitator:</a:t>
            </a:r>
          </a:p>
        </p:txBody>
      </p:sp>
      <p:sp>
        <p:nvSpPr>
          <p:cNvPr id="20" name="Rectangle 34"/>
          <p:cNvSpPr>
            <a:spLocks noChangeArrowheads="1"/>
          </p:cNvSpPr>
          <p:nvPr userDrawn="1"/>
        </p:nvSpPr>
        <p:spPr bwMode="auto">
          <a:xfrm>
            <a:off x="1" y="204817"/>
            <a:ext cx="7561262" cy="54092"/>
          </a:xfrm>
          <a:prstGeom prst="rect">
            <a:avLst/>
          </a:prstGeom>
          <a:solidFill>
            <a:srgbClr val="C4DFF6"/>
          </a:solidFill>
          <a:ln>
            <a:noFill/>
          </a:ln>
          <a:effectLst/>
        </p:spPr>
        <p:txBody>
          <a:bodyPr wrap="none" anchor="ctr"/>
          <a:lstStyle/>
          <a:p>
            <a:endParaRPr lang="en-AU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1" name="Rectangle 34"/>
          <p:cNvSpPr>
            <a:spLocks noChangeArrowheads="1"/>
          </p:cNvSpPr>
          <p:nvPr userDrawn="1"/>
        </p:nvSpPr>
        <p:spPr bwMode="auto">
          <a:xfrm>
            <a:off x="1" y="258929"/>
            <a:ext cx="7561262" cy="269669"/>
          </a:xfrm>
          <a:prstGeom prst="rect">
            <a:avLst/>
          </a:prstGeom>
          <a:solidFill>
            <a:srgbClr val="4195D3"/>
          </a:solidFill>
          <a:ln>
            <a:noFill/>
          </a:ln>
          <a:effectLst/>
        </p:spPr>
        <p:txBody>
          <a:bodyPr wrap="none" anchor="ctr"/>
          <a:lstStyle/>
          <a:p>
            <a:endParaRPr lang="en-AU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2" name="Rectangle 34"/>
          <p:cNvSpPr>
            <a:spLocks noChangeArrowheads="1"/>
          </p:cNvSpPr>
          <p:nvPr userDrawn="1"/>
        </p:nvSpPr>
        <p:spPr bwMode="auto">
          <a:xfrm>
            <a:off x="-793" y="1140291"/>
            <a:ext cx="7561262" cy="414782"/>
          </a:xfrm>
          <a:prstGeom prst="rect">
            <a:avLst/>
          </a:prstGeom>
          <a:solidFill>
            <a:srgbClr val="1665A1"/>
          </a:solidFill>
          <a:ln>
            <a:noFill/>
          </a:ln>
          <a:effectLst/>
        </p:spPr>
        <p:txBody>
          <a:bodyPr wrap="none" anchor="ctr"/>
          <a:lstStyle/>
          <a:p>
            <a:endParaRPr lang="en-AU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4" name="Text Box 49"/>
          <p:cNvSpPr txBox="1">
            <a:spLocks noChangeArrowheads="1"/>
          </p:cNvSpPr>
          <p:nvPr userDrawn="1"/>
        </p:nvSpPr>
        <p:spPr bwMode="auto">
          <a:xfrm>
            <a:off x="216582" y="1159029"/>
            <a:ext cx="2447925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>
            <a:spAutoFit/>
          </a:bodyPr>
          <a:lstStyle>
            <a:lvl1pPr defTabSz="995363">
              <a:defRPr>
                <a:solidFill>
                  <a:schemeClr val="tx1"/>
                </a:solidFill>
                <a:latin typeface="Arial" charset="0"/>
              </a:defRPr>
            </a:lvl1pPr>
            <a:lvl2pPr marL="498475" defTabSz="995363">
              <a:defRPr>
                <a:solidFill>
                  <a:schemeClr val="tx1"/>
                </a:solidFill>
                <a:latin typeface="Arial" charset="0"/>
              </a:defRPr>
            </a:lvl2pPr>
            <a:lvl3pPr marL="995363" defTabSz="995363">
              <a:defRPr>
                <a:solidFill>
                  <a:schemeClr val="tx1"/>
                </a:solidFill>
                <a:latin typeface="Arial" charset="0"/>
              </a:defRPr>
            </a:lvl3pPr>
            <a:lvl4pPr marL="1493838" defTabSz="995363">
              <a:defRPr>
                <a:solidFill>
                  <a:schemeClr val="tx1"/>
                </a:solidFill>
                <a:latin typeface="Arial" charset="0"/>
              </a:defRPr>
            </a:lvl4pPr>
            <a:lvl5pPr marL="1990725" defTabSz="995363">
              <a:defRPr>
                <a:solidFill>
                  <a:schemeClr val="tx1"/>
                </a:solidFill>
                <a:latin typeface="Arial" charset="0"/>
              </a:defRPr>
            </a:lvl5pPr>
            <a:lvl6pPr marL="2447925" defTabSz="9953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05125" defTabSz="9953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362325" defTabSz="9953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19525" defTabSz="9953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AU" sz="1200" dirty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BENEFIT MANAGEMENT PLAN</a:t>
            </a:r>
            <a:br>
              <a:rPr lang="en-AU" sz="1200" dirty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</a:br>
            <a:r>
              <a:rPr lang="en-AU" sz="1000" dirty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Part 1: Benefit Map</a:t>
            </a:r>
          </a:p>
        </p:txBody>
      </p:sp>
      <p:sp>
        <p:nvSpPr>
          <p:cNvPr id="25" name="AutoShape 36"/>
          <p:cNvSpPr>
            <a:spLocks noChangeArrowheads="1"/>
          </p:cNvSpPr>
          <p:nvPr userDrawn="1"/>
        </p:nvSpPr>
        <p:spPr bwMode="auto">
          <a:xfrm rot="5400000">
            <a:off x="4299300" y="1691023"/>
            <a:ext cx="219075" cy="104775"/>
          </a:xfrm>
          <a:prstGeom prst="triangle">
            <a:avLst>
              <a:gd name="adj" fmla="val 50000"/>
            </a:avLst>
          </a:prstGeom>
          <a:solidFill>
            <a:schemeClr val="bg1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AU" b="1" dirty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6" name="AutoShape 38"/>
          <p:cNvSpPr>
            <a:spLocks noChangeArrowheads="1"/>
          </p:cNvSpPr>
          <p:nvPr userDrawn="1"/>
        </p:nvSpPr>
        <p:spPr bwMode="auto">
          <a:xfrm rot="5400000">
            <a:off x="2898626" y="1691023"/>
            <a:ext cx="219075" cy="104775"/>
          </a:xfrm>
          <a:prstGeom prst="triangle">
            <a:avLst>
              <a:gd name="adj" fmla="val 50000"/>
            </a:avLst>
          </a:prstGeom>
          <a:solidFill>
            <a:schemeClr val="bg1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AU" b="1" dirty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2" name="AutoShape 38"/>
          <p:cNvSpPr>
            <a:spLocks noChangeArrowheads="1"/>
          </p:cNvSpPr>
          <p:nvPr userDrawn="1"/>
        </p:nvSpPr>
        <p:spPr bwMode="auto">
          <a:xfrm rot="5400000">
            <a:off x="1403628" y="1691023"/>
            <a:ext cx="219075" cy="104775"/>
          </a:xfrm>
          <a:prstGeom prst="triangle">
            <a:avLst>
              <a:gd name="adj" fmla="val 50000"/>
            </a:avLst>
          </a:prstGeom>
          <a:solidFill>
            <a:schemeClr val="bg1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AU" b="1" dirty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8" name="Right Triangle 37"/>
          <p:cNvSpPr/>
          <p:nvPr userDrawn="1"/>
        </p:nvSpPr>
        <p:spPr bwMode="auto">
          <a:xfrm rot="10800000">
            <a:off x="5699059" y="198328"/>
            <a:ext cx="1861410" cy="1800000"/>
          </a:xfrm>
          <a:prstGeom prst="rtTriangle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953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AU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9" name="AutoShape 36"/>
          <p:cNvSpPr>
            <a:spLocks noChangeArrowheads="1"/>
          </p:cNvSpPr>
          <p:nvPr userDrawn="1"/>
        </p:nvSpPr>
        <p:spPr bwMode="auto">
          <a:xfrm rot="5400000">
            <a:off x="5595689" y="1691023"/>
            <a:ext cx="219075" cy="104775"/>
          </a:xfrm>
          <a:prstGeom prst="triangle">
            <a:avLst>
              <a:gd name="adj" fmla="val 50000"/>
            </a:avLst>
          </a:prstGeom>
          <a:solidFill>
            <a:schemeClr val="bg1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en-AU" b="1" dirty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</p:sldLayoutIdLst>
  <p:txStyles>
    <p:titleStyle>
      <a:lvl1pPr algn="l" defTabSz="995363" rtl="0" fontAlgn="base">
        <a:spcBef>
          <a:spcPct val="0"/>
        </a:spcBef>
        <a:spcAft>
          <a:spcPct val="0"/>
        </a:spcAft>
        <a:defRPr sz="3500" b="1">
          <a:solidFill>
            <a:schemeClr val="tx2"/>
          </a:solidFill>
          <a:latin typeface="+mj-lt"/>
          <a:ea typeface="+mj-ea"/>
          <a:cs typeface="+mj-cs"/>
        </a:defRPr>
      </a:lvl1pPr>
      <a:lvl2pPr algn="l" defTabSz="995363" rtl="0" fontAlgn="base">
        <a:spcBef>
          <a:spcPct val="0"/>
        </a:spcBef>
        <a:spcAft>
          <a:spcPct val="0"/>
        </a:spcAft>
        <a:defRPr sz="3500" b="1">
          <a:solidFill>
            <a:schemeClr val="tx2"/>
          </a:solidFill>
          <a:latin typeface="Arial" charset="0"/>
        </a:defRPr>
      </a:lvl2pPr>
      <a:lvl3pPr algn="l" defTabSz="995363" rtl="0" fontAlgn="base">
        <a:spcBef>
          <a:spcPct val="0"/>
        </a:spcBef>
        <a:spcAft>
          <a:spcPct val="0"/>
        </a:spcAft>
        <a:defRPr sz="3500" b="1">
          <a:solidFill>
            <a:schemeClr val="tx2"/>
          </a:solidFill>
          <a:latin typeface="Arial" charset="0"/>
        </a:defRPr>
      </a:lvl3pPr>
      <a:lvl4pPr algn="l" defTabSz="995363" rtl="0" fontAlgn="base">
        <a:spcBef>
          <a:spcPct val="0"/>
        </a:spcBef>
        <a:spcAft>
          <a:spcPct val="0"/>
        </a:spcAft>
        <a:defRPr sz="3500" b="1">
          <a:solidFill>
            <a:schemeClr val="tx2"/>
          </a:solidFill>
          <a:latin typeface="Arial" charset="0"/>
        </a:defRPr>
      </a:lvl4pPr>
      <a:lvl5pPr algn="l" defTabSz="995363" rtl="0" fontAlgn="base">
        <a:spcBef>
          <a:spcPct val="0"/>
        </a:spcBef>
        <a:spcAft>
          <a:spcPct val="0"/>
        </a:spcAft>
        <a:defRPr sz="3500" b="1">
          <a:solidFill>
            <a:schemeClr val="tx2"/>
          </a:solidFill>
          <a:latin typeface="Arial" charset="0"/>
        </a:defRPr>
      </a:lvl5pPr>
      <a:lvl6pPr marL="457200" algn="l" defTabSz="995363" rtl="0" fontAlgn="base">
        <a:spcBef>
          <a:spcPct val="0"/>
        </a:spcBef>
        <a:spcAft>
          <a:spcPct val="0"/>
        </a:spcAft>
        <a:defRPr sz="3500" b="1">
          <a:solidFill>
            <a:schemeClr val="tx2"/>
          </a:solidFill>
          <a:latin typeface="Arial" charset="0"/>
        </a:defRPr>
      </a:lvl6pPr>
      <a:lvl7pPr marL="914400" algn="l" defTabSz="995363" rtl="0" fontAlgn="base">
        <a:spcBef>
          <a:spcPct val="0"/>
        </a:spcBef>
        <a:spcAft>
          <a:spcPct val="0"/>
        </a:spcAft>
        <a:defRPr sz="3500" b="1">
          <a:solidFill>
            <a:schemeClr val="tx2"/>
          </a:solidFill>
          <a:latin typeface="Arial" charset="0"/>
        </a:defRPr>
      </a:lvl7pPr>
      <a:lvl8pPr marL="1371600" algn="l" defTabSz="995363" rtl="0" fontAlgn="base">
        <a:spcBef>
          <a:spcPct val="0"/>
        </a:spcBef>
        <a:spcAft>
          <a:spcPct val="0"/>
        </a:spcAft>
        <a:defRPr sz="3500" b="1">
          <a:solidFill>
            <a:schemeClr val="tx2"/>
          </a:solidFill>
          <a:latin typeface="Arial" charset="0"/>
        </a:defRPr>
      </a:lvl8pPr>
      <a:lvl9pPr marL="1828800" algn="l" defTabSz="995363" rtl="0" fontAlgn="base">
        <a:spcBef>
          <a:spcPct val="0"/>
        </a:spcBef>
        <a:spcAft>
          <a:spcPct val="0"/>
        </a:spcAft>
        <a:defRPr sz="3500" b="1">
          <a:solidFill>
            <a:schemeClr val="tx2"/>
          </a:solidFill>
          <a:latin typeface="Arial" charset="0"/>
        </a:defRPr>
      </a:lvl9pPr>
    </p:titleStyle>
    <p:bodyStyle>
      <a:lvl1pPr marL="373063" indent="-373063" algn="l" defTabSz="995363" rtl="0" fontAlgn="base">
        <a:spcBef>
          <a:spcPct val="20000"/>
        </a:spcBef>
        <a:spcAft>
          <a:spcPct val="0"/>
        </a:spcAft>
        <a:buClr>
          <a:srgbClr val="56AEA4"/>
        </a:buClr>
        <a:buFont typeface="Arial" charset="0"/>
        <a:buChar char="+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809625" indent="-311150" algn="l" defTabSz="995363" rtl="0" fontAlgn="base">
        <a:spcBef>
          <a:spcPct val="20000"/>
        </a:spcBef>
        <a:spcAft>
          <a:spcPct val="0"/>
        </a:spcAft>
        <a:buChar char="–"/>
        <a:defRPr sz="2600">
          <a:solidFill>
            <a:schemeClr val="tx1"/>
          </a:solidFill>
          <a:latin typeface="+mn-lt"/>
        </a:defRPr>
      </a:lvl2pPr>
      <a:lvl3pPr marL="1244600" indent="-249238" algn="l" defTabSz="995363" rtl="0" fontAlgn="base">
        <a:spcBef>
          <a:spcPct val="20000"/>
        </a:spcBef>
        <a:spcAft>
          <a:spcPct val="0"/>
        </a:spcAft>
        <a:buChar char="•"/>
        <a:defRPr sz="2200">
          <a:solidFill>
            <a:schemeClr val="tx1"/>
          </a:solidFill>
          <a:latin typeface="+mn-lt"/>
        </a:defRPr>
      </a:lvl3pPr>
      <a:lvl4pPr marL="1743075" indent="-249238" algn="l" defTabSz="995363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239963" indent="-249238" algn="l" defTabSz="995363" rtl="0" fontAlgn="base">
        <a:spcBef>
          <a:spcPct val="20000"/>
        </a:spcBef>
        <a:spcAft>
          <a:spcPct val="0"/>
        </a:spcAft>
        <a:buChar char="»"/>
        <a:defRPr sz="1700">
          <a:solidFill>
            <a:schemeClr val="tx1"/>
          </a:solidFill>
          <a:latin typeface="+mn-lt"/>
        </a:defRPr>
      </a:lvl5pPr>
      <a:lvl6pPr marL="2697163" indent="-249238" algn="l" defTabSz="995363" rtl="0" fontAlgn="base">
        <a:spcBef>
          <a:spcPct val="20000"/>
        </a:spcBef>
        <a:spcAft>
          <a:spcPct val="0"/>
        </a:spcAft>
        <a:buChar char="»"/>
        <a:defRPr sz="1700">
          <a:solidFill>
            <a:schemeClr val="tx1"/>
          </a:solidFill>
          <a:latin typeface="+mn-lt"/>
        </a:defRPr>
      </a:lvl6pPr>
      <a:lvl7pPr marL="3154363" indent="-249238" algn="l" defTabSz="995363" rtl="0" fontAlgn="base">
        <a:spcBef>
          <a:spcPct val="20000"/>
        </a:spcBef>
        <a:spcAft>
          <a:spcPct val="0"/>
        </a:spcAft>
        <a:buChar char="»"/>
        <a:defRPr sz="1700">
          <a:solidFill>
            <a:schemeClr val="tx1"/>
          </a:solidFill>
          <a:latin typeface="+mn-lt"/>
        </a:defRPr>
      </a:lvl7pPr>
      <a:lvl8pPr marL="3611563" indent="-249238" algn="l" defTabSz="995363" rtl="0" fontAlgn="base">
        <a:spcBef>
          <a:spcPct val="20000"/>
        </a:spcBef>
        <a:spcAft>
          <a:spcPct val="0"/>
        </a:spcAft>
        <a:buChar char="»"/>
        <a:defRPr sz="1700">
          <a:solidFill>
            <a:schemeClr val="tx1"/>
          </a:solidFill>
          <a:latin typeface="+mn-lt"/>
        </a:defRPr>
      </a:lvl8pPr>
      <a:lvl9pPr marL="4068763" indent="-249238" algn="l" defTabSz="995363" rtl="0" fontAlgn="base">
        <a:spcBef>
          <a:spcPct val="20000"/>
        </a:spcBef>
        <a:spcAft>
          <a:spcPct val="0"/>
        </a:spcAft>
        <a:buChar char="»"/>
        <a:defRPr sz="17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Rectangle 53"/>
          <p:cNvSpPr/>
          <p:nvPr/>
        </p:nvSpPr>
        <p:spPr>
          <a:xfrm>
            <a:off x="4752739" y="10030431"/>
            <a:ext cx="2628292" cy="5355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defTabSz="995363">
              <a:lnSpc>
                <a:spcPct val="90000"/>
              </a:lnSpc>
            </a:pPr>
            <a:r>
              <a:rPr lang="en-AU" sz="800" dirty="0">
                <a:solidFill>
                  <a:srgbClr val="1A181C"/>
                </a:solidFill>
                <a:latin typeface="Calibri" pitchFamily="34" charset="0"/>
                <a:cs typeface="Calibri" pitchFamily="34" charset="0"/>
              </a:rPr>
              <a:t>&lt;e.g. 0.1, 1.0 etc&gt;</a:t>
            </a:r>
          </a:p>
          <a:p>
            <a:pPr defTabSz="995363">
              <a:lnSpc>
                <a:spcPct val="90000"/>
              </a:lnSpc>
            </a:pPr>
            <a:r>
              <a:rPr lang="en-AU" sz="800" dirty="0">
                <a:solidFill>
                  <a:srgbClr val="1A181C"/>
                </a:solidFill>
                <a:latin typeface="Calibri" pitchFamily="34" charset="0"/>
                <a:cs typeface="Calibri" pitchFamily="34" charset="0"/>
              </a:rPr>
              <a:t>&lt;dd/mm/yyyy&gt;</a:t>
            </a:r>
          </a:p>
          <a:p>
            <a:pPr lvl="0" defTabSz="995363">
              <a:lnSpc>
                <a:spcPct val="90000"/>
              </a:lnSpc>
            </a:pPr>
            <a:r>
              <a:rPr lang="en-AU" sz="800" dirty="0">
                <a:solidFill>
                  <a:srgbClr val="1A181C"/>
                </a:solidFill>
                <a:latin typeface="Calibri" pitchFamily="34" charset="0"/>
                <a:cs typeface="Calibri" pitchFamily="34" charset="0"/>
              </a:rPr>
              <a:t>&lt;firstname surname dd/mm/yyyy &gt;</a:t>
            </a:r>
          </a:p>
          <a:p>
            <a:pPr defTabSz="995363">
              <a:lnSpc>
                <a:spcPct val="90000"/>
              </a:lnSpc>
            </a:pPr>
            <a:r>
              <a:rPr lang="en-AU" sz="800" dirty="0">
                <a:latin typeface="Calibri" pitchFamily="34" charset="0"/>
                <a:cs typeface="Calibri" pitchFamily="34" charset="0"/>
              </a:rPr>
              <a:t>6.0</a:t>
            </a:r>
          </a:p>
        </p:txBody>
      </p:sp>
      <p:graphicFrame>
        <p:nvGraphicFramePr>
          <p:cNvPr id="23" name="Table 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18152443"/>
              </p:ext>
            </p:extLst>
          </p:nvPr>
        </p:nvGraphicFramePr>
        <p:xfrm>
          <a:off x="377825" y="9462763"/>
          <a:ext cx="6805617" cy="483286"/>
        </p:xfrm>
        <a:graphic>
          <a:graphicData uri="http://schemas.openxmlformats.org/drawingml/2006/table">
            <a:tbl>
              <a:tblPr>
                <a:tableStyleId>{91EBBBCC-DAD2-459C-BE2E-F6DE35CF9A28}</a:tableStyleId>
              </a:tblPr>
              <a:tblGrid>
                <a:gridCol w="2268539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268539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268539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241643">
                <a:tc gridSpan="3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000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RESPONSIBILITY FOR DELIVERING THE BENEFITS</a:t>
                      </a:r>
                      <a:endParaRPr lang="en-AU" sz="1000" b="1" dirty="0">
                        <a:solidFill>
                          <a:srgbClr val="0B70B4"/>
                        </a:solidFill>
                        <a:effectLst/>
                        <a:latin typeface="Calibri" pitchFamily="34" charset="0"/>
                        <a:ea typeface="Times New Roman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195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195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195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195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4164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000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Name Jane Grey</a:t>
                      </a:r>
                      <a:endParaRPr lang="en-AU" sz="1000" dirty="0"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Times New Roman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195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195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195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000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Position CEO Eastern Ports Authority</a:t>
                      </a:r>
                      <a:endParaRPr lang="en-AU" sz="1000" dirty="0"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Times New Roman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195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195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000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dd/mm/yyyy</a:t>
                      </a:r>
                      <a:endParaRPr lang="en-AU" sz="1000" dirty="0"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Times New Roman"/>
                        <a:cs typeface="Calibri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195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195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195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14" name="Rectangle 11"/>
          <p:cNvSpPr>
            <a:spLocks noChangeArrowheads="1"/>
          </p:cNvSpPr>
          <p:nvPr/>
        </p:nvSpPr>
        <p:spPr bwMode="auto">
          <a:xfrm>
            <a:off x="1368363" y="10026327"/>
            <a:ext cx="2382012" cy="4329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49785" rIns="99569" bIns="49785">
            <a:spAutoFit/>
          </a:bodyPr>
          <a:lstStyle/>
          <a:p>
            <a:pPr defTabSz="995363">
              <a:lnSpc>
                <a:spcPct val="90000"/>
              </a:lnSpc>
            </a:pPr>
            <a:r>
              <a:rPr lang="en-AU" sz="800" dirty="0">
                <a:solidFill>
                  <a:srgbClr val="1A181C"/>
                </a:solidFill>
                <a:latin typeface="Calibri" pitchFamily="34" charset="0"/>
                <a:cs typeface="Calibri" pitchFamily="34" charset="0"/>
              </a:rPr>
              <a:t>&lt;firstname surname&gt;</a:t>
            </a:r>
          </a:p>
          <a:p>
            <a:pPr defTabSz="995363">
              <a:lnSpc>
                <a:spcPct val="90000"/>
              </a:lnSpc>
            </a:pPr>
            <a:r>
              <a:rPr lang="en-AU" sz="800" dirty="0">
                <a:solidFill>
                  <a:srgbClr val="1A181C"/>
                </a:solidFill>
                <a:latin typeface="Calibri" pitchFamily="34" charset="0"/>
                <a:cs typeface="Calibri" pitchFamily="34" charset="0"/>
              </a:rPr>
              <a:t>&lt;firstname surname&gt;</a:t>
            </a:r>
          </a:p>
          <a:p>
            <a:pPr defTabSz="995363">
              <a:lnSpc>
                <a:spcPct val="90000"/>
              </a:lnSpc>
            </a:pPr>
            <a:r>
              <a:rPr lang="en-AU" sz="800" dirty="0">
                <a:solidFill>
                  <a:srgbClr val="1A181C"/>
                </a:solidFill>
                <a:latin typeface="Calibri" pitchFamily="34" charset="0"/>
                <a:cs typeface="Calibri" pitchFamily="34" charset="0"/>
              </a:rPr>
              <a:t>Yes / No</a:t>
            </a:r>
          </a:p>
        </p:txBody>
      </p:sp>
      <p:sp>
        <p:nvSpPr>
          <p:cNvPr id="29" name="Text Box 13"/>
          <p:cNvSpPr txBox="1">
            <a:spLocks noChangeArrowheads="1"/>
          </p:cNvSpPr>
          <p:nvPr/>
        </p:nvSpPr>
        <p:spPr bwMode="auto">
          <a:xfrm>
            <a:off x="216532" y="539004"/>
            <a:ext cx="7092491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 anchor="ctr">
            <a:spAutoFit/>
          </a:bodyPr>
          <a:lstStyle>
            <a:lvl1pPr defTabSz="995363">
              <a:defRPr>
                <a:solidFill>
                  <a:schemeClr val="tx1"/>
                </a:solidFill>
                <a:latin typeface="Arial" charset="0"/>
              </a:defRPr>
            </a:lvl1pPr>
            <a:lvl2pPr marL="498475" defTabSz="995363">
              <a:defRPr>
                <a:solidFill>
                  <a:schemeClr val="tx1"/>
                </a:solidFill>
                <a:latin typeface="Arial" charset="0"/>
              </a:defRPr>
            </a:lvl2pPr>
            <a:lvl3pPr marL="995363" defTabSz="995363">
              <a:defRPr>
                <a:solidFill>
                  <a:schemeClr val="tx1"/>
                </a:solidFill>
                <a:latin typeface="Arial" charset="0"/>
              </a:defRPr>
            </a:lvl3pPr>
            <a:lvl4pPr marL="1493838" defTabSz="995363">
              <a:defRPr>
                <a:solidFill>
                  <a:schemeClr val="tx1"/>
                </a:solidFill>
                <a:latin typeface="Arial" charset="0"/>
              </a:defRPr>
            </a:lvl4pPr>
            <a:lvl5pPr marL="1990725" defTabSz="995363">
              <a:defRPr>
                <a:solidFill>
                  <a:schemeClr val="tx1"/>
                </a:solidFill>
                <a:latin typeface="Arial" charset="0"/>
              </a:defRPr>
            </a:lvl5pPr>
            <a:lvl6pPr marL="2447925" defTabSz="9953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05125" defTabSz="9953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362325" defTabSz="9953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19525" defTabSz="9953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AU" sz="1800" dirty="0">
                <a:solidFill>
                  <a:srgbClr val="4195D3"/>
                </a:solidFill>
                <a:latin typeface="Calibri" pitchFamily="34" charset="0"/>
                <a:cs typeface="Calibri" pitchFamily="34" charset="0"/>
              </a:rPr>
              <a:t>Delivering customer-focused, efficient and secure port services: </a:t>
            </a:r>
          </a:p>
          <a:p>
            <a:r>
              <a:rPr lang="en-AU" sz="1600" dirty="0">
                <a:solidFill>
                  <a:srgbClr val="4195D3"/>
                </a:solidFill>
                <a:latin typeface="Calibri" pitchFamily="34" charset="0"/>
                <a:cs typeface="Calibri" pitchFamily="34" charset="0"/>
              </a:rPr>
              <a:t>Upgrade and expansion of  Oldtown Port</a:t>
            </a:r>
            <a:endParaRPr lang="en-AU" sz="1800" dirty="0">
              <a:solidFill>
                <a:srgbClr val="4195D3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0" name="Text Box 12"/>
          <p:cNvSpPr txBox="1">
            <a:spLocks noChangeArrowheads="1"/>
          </p:cNvSpPr>
          <p:nvPr/>
        </p:nvSpPr>
        <p:spPr bwMode="auto">
          <a:xfrm>
            <a:off x="216532" y="306720"/>
            <a:ext cx="5752467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 anchor="ctr">
            <a:spAutoFit/>
          </a:bodyPr>
          <a:lstStyle>
            <a:lvl1pPr defTabSz="995363">
              <a:defRPr>
                <a:solidFill>
                  <a:schemeClr val="tx1"/>
                </a:solidFill>
                <a:latin typeface="Arial" charset="0"/>
              </a:defRPr>
            </a:lvl1pPr>
            <a:lvl2pPr marL="498475" defTabSz="995363">
              <a:defRPr>
                <a:solidFill>
                  <a:schemeClr val="tx1"/>
                </a:solidFill>
                <a:latin typeface="Arial" charset="0"/>
              </a:defRPr>
            </a:lvl2pPr>
            <a:lvl3pPr marL="995363" defTabSz="995363">
              <a:defRPr>
                <a:solidFill>
                  <a:schemeClr val="tx1"/>
                </a:solidFill>
                <a:latin typeface="Arial" charset="0"/>
              </a:defRPr>
            </a:lvl3pPr>
            <a:lvl4pPr marL="1493838" defTabSz="995363">
              <a:defRPr>
                <a:solidFill>
                  <a:schemeClr val="tx1"/>
                </a:solidFill>
                <a:latin typeface="Arial" charset="0"/>
              </a:defRPr>
            </a:lvl4pPr>
            <a:lvl5pPr marL="1990725" defTabSz="995363">
              <a:defRPr>
                <a:solidFill>
                  <a:schemeClr val="tx1"/>
                </a:solidFill>
                <a:latin typeface="Arial" charset="0"/>
              </a:defRPr>
            </a:lvl5pPr>
            <a:lvl6pPr marL="2447925" defTabSz="9953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05125" defTabSz="9953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362325" defTabSz="9953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19525" defTabSz="9953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1400" dirty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EASTERN PORT AUTHORITY</a:t>
            </a:r>
            <a:endParaRPr lang="en-AU" sz="1400" dirty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1" name="AutoShape 17"/>
          <p:cNvSpPr>
            <a:spLocks noChangeArrowheads="1"/>
          </p:cNvSpPr>
          <p:nvPr/>
        </p:nvSpPr>
        <p:spPr bwMode="auto">
          <a:xfrm>
            <a:off x="216532" y="2649307"/>
            <a:ext cx="1367855" cy="1439862"/>
          </a:xfrm>
          <a:prstGeom prst="roundRect">
            <a:avLst>
              <a:gd name="adj" fmla="val 6750"/>
            </a:avLst>
          </a:prstGeom>
          <a:solidFill>
            <a:schemeClr val="bg1"/>
          </a:solidFill>
          <a:ln w="19050">
            <a:solidFill>
              <a:srgbClr val="4195D3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36000" tIns="36000" rIns="36000" bIns="36000" anchor="ctr" anchorCtr="0"/>
          <a:lstStyle/>
          <a:p>
            <a:pPr algn="ctr" defTabSz="995363"/>
            <a:r>
              <a:rPr lang="en-AU" sz="1100" dirty="0">
                <a:solidFill>
                  <a:srgbClr val="1A181C"/>
                </a:solidFill>
                <a:latin typeface="Calibri" pitchFamily="34" charset="0"/>
                <a:cs typeface="Calibri" pitchFamily="34" charset="0"/>
              </a:rPr>
              <a:t>More efficient &amp; customer-focused port services</a:t>
            </a:r>
          </a:p>
          <a:p>
            <a:pPr algn="ctr" defTabSz="995363"/>
            <a:r>
              <a:rPr lang="en-AU" sz="1100" dirty="0">
                <a:solidFill>
                  <a:srgbClr val="1A181C"/>
                </a:solidFill>
                <a:latin typeface="Calibri" pitchFamily="34" charset="0"/>
                <a:cs typeface="Calibri" pitchFamily="34" charset="0"/>
              </a:rPr>
              <a:t>65</a:t>
            </a:r>
            <a:r>
              <a:rPr lang="en-US" sz="1100" dirty="0">
                <a:solidFill>
                  <a:srgbClr val="1A181C"/>
                </a:solidFill>
                <a:latin typeface="Calibri" pitchFamily="34" charset="0"/>
                <a:cs typeface="Calibri" pitchFamily="34" charset="0"/>
              </a:rPr>
              <a:t>%</a:t>
            </a:r>
          </a:p>
          <a:p>
            <a:pPr algn="ctr" defTabSz="995363"/>
            <a:endParaRPr lang="en-US" sz="1100" dirty="0">
              <a:solidFill>
                <a:srgbClr val="1A181C"/>
              </a:solidFill>
              <a:latin typeface="Calibri" pitchFamily="34" charset="0"/>
              <a:cs typeface="Calibri" pitchFamily="34" charset="0"/>
            </a:endParaRPr>
          </a:p>
        </p:txBody>
      </p:sp>
      <p:cxnSp>
        <p:nvCxnSpPr>
          <p:cNvPr id="32" name="AutoShape 22"/>
          <p:cNvCxnSpPr>
            <a:cxnSpLocks noChangeShapeType="1"/>
            <a:stCxn id="31" idx="3"/>
            <a:endCxn id="33" idx="1"/>
          </p:cNvCxnSpPr>
          <p:nvPr/>
        </p:nvCxnSpPr>
        <p:spPr bwMode="auto">
          <a:xfrm flipV="1">
            <a:off x="1584387" y="2523263"/>
            <a:ext cx="180140" cy="845975"/>
          </a:xfrm>
          <a:prstGeom prst="straightConnector1">
            <a:avLst/>
          </a:prstGeom>
          <a:noFill/>
          <a:ln w="19050">
            <a:solidFill>
              <a:srgbClr val="4195D3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3" name="AutoShape 18"/>
          <p:cNvSpPr>
            <a:spLocks noChangeArrowheads="1"/>
          </p:cNvSpPr>
          <p:nvPr/>
        </p:nvSpPr>
        <p:spPr bwMode="auto">
          <a:xfrm>
            <a:off x="1764527" y="2253263"/>
            <a:ext cx="1080000" cy="540000"/>
          </a:xfrm>
          <a:prstGeom prst="roundRect">
            <a:avLst>
              <a:gd name="adj" fmla="val 6750"/>
            </a:avLst>
          </a:prstGeom>
          <a:noFill/>
          <a:ln w="19050">
            <a:solidFill>
              <a:srgbClr val="4195D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36000" tIns="36000" rIns="36000" bIns="36000" anchor="ctr" anchorCtr="0"/>
          <a:lstStyle/>
          <a:p>
            <a:pPr algn="ctr" defTabSz="995363"/>
            <a:r>
              <a:rPr lang="en-AU" sz="900" dirty="0">
                <a:latin typeface="Calibri" pitchFamily="34" charset="0"/>
                <a:cs typeface="Calibri" pitchFamily="34" charset="0"/>
              </a:rPr>
              <a:t>Faster cargo throughput </a:t>
            </a:r>
          </a:p>
          <a:p>
            <a:pPr algn="ctr" defTabSz="995363"/>
            <a:r>
              <a:rPr lang="en-AU" sz="900" dirty="0">
                <a:latin typeface="Calibri" pitchFamily="34" charset="0"/>
                <a:cs typeface="Calibri" pitchFamily="34" charset="0"/>
              </a:rPr>
              <a:t>40%</a:t>
            </a:r>
          </a:p>
        </p:txBody>
      </p:sp>
      <p:sp>
        <p:nvSpPr>
          <p:cNvPr id="34" name="AutoShape 18"/>
          <p:cNvSpPr>
            <a:spLocks noChangeArrowheads="1"/>
          </p:cNvSpPr>
          <p:nvPr/>
        </p:nvSpPr>
        <p:spPr bwMode="auto">
          <a:xfrm>
            <a:off x="3163170" y="2001355"/>
            <a:ext cx="1080000" cy="540000"/>
          </a:xfrm>
          <a:prstGeom prst="roundRect">
            <a:avLst>
              <a:gd name="adj" fmla="val 6750"/>
            </a:avLst>
          </a:prstGeom>
          <a:noFill/>
          <a:ln w="19050">
            <a:solidFill>
              <a:srgbClr val="C4DFF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36000" tIns="36000" rIns="36000" bIns="36000" anchor="ctr" anchorCtr="0"/>
          <a:lstStyle/>
          <a:p>
            <a:pPr algn="ctr" defTabSz="995363"/>
            <a:r>
              <a:rPr lang="en-AU" sz="9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Average ship turnaround time (hours)</a:t>
            </a:r>
          </a:p>
        </p:txBody>
      </p:sp>
      <p:cxnSp>
        <p:nvCxnSpPr>
          <p:cNvPr id="35" name="AutoShape 23"/>
          <p:cNvCxnSpPr>
            <a:cxnSpLocks noChangeShapeType="1"/>
            <a:endCxn id="34" idx="1"/>
          </p:cNvCxnSpPr>
          <p:nvPr/>
        </p:nvCxnSpPr>
        <p:spPr bwMode="auto">
          <a:xfrm flipV="1">
            <a:off x="2827436" y="2271355"/>
            <a:ext cx="335734" cy="251908"/>
          </a:xfrm>
          <a:prstGeom prst="straightConnector1">
            <a:avLst/>
          </a:prstGeom>
          <a:noFill/>
          <a:ln w="19050">
            <a:solidFill>
              <a:srgbClr val="4195D3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7" name="AutoShape 27"/>
          <p:cNvSpPr>
            <a:spLocks noChangeArrowheads="1"/>
          </p:cNvSpPr>
          <p:nvPr/>
        </p:nvSpPr>
        <p:spPr bwMode="auto">
          <a:xfrm>
            <a:off x="5912316" y="2012965"/>
            <a:ext cx="1080000" cy="540000"/>
          </a:xfrm>
          <a:prstGeom prst="roundRect">
            <a:avLst>
              <a:gd name="adj" fmla="val 6750"/>
            </a:avLst>
          </a:prstGeom>
          <a:noFill/>
          <a:ln w="19050">
            <a:solidFill>
              <a:srgbClr val="C4DFF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36000" tIns="36000" rIns="36000" bIns="36000" anchor="ctr" anchorCtr="0"/>
          <a:lstStyle/>
          <a:p>
            <a:pPr algn="ctr" defTabSz="995363"/>
            <a:r>
              <a:rPr lang="en-AU" sz="8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50 hours</a:t>
            </a:r>
          </a:p>
          <a:p>
            <a:pPr algn="ctr" defTabSz="995363"/>
            <a:r>
              <a:rPr lang="en-AU" sz="8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6/2022</a:t>
            </a:r>
          </a:p>
        </p:txBody>
      </p:sp>
      <p:cxnSp>
        <p:nvCxnSpPr>
          <p:cNvPr id="38" name="AutoShape 55"/>
          <p:cNvCxnSpPr>
            <a:cxnSpLocks noChangeShapeType="1"/>
            <a:stCxn id="43" idx="3"/>
            <a:endCxn id="37" idx="1"/>
          </p:cNvCxnSpPr>
          <p:nvPr/>
        </p:nvCxnSpPr>
        <p:spPr bwMode="auto">
          <a:xfrm>
            <a:off x="5610802" y="2282965"/>
            <a:ext cx="301514" cy="0"/>
          </a:xfrm>
          <a:prstGeom prst="straightConnector1">
            <a:avLst/>
          </a:prstGeom>
          <a:noFill/>
          <a:ln w="19050">
            <a:solidFill>
              <a:srgbClr val="C4DFF6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9" name="AutoShape 18"/>
          <p:cNvSpPr>
            <a:spLocks noChangeArrowheads="1"/>
          </p:cNvSpPr>
          <p:nvPr/>
        </p:nvSpPr>
        <p:spPr bwMode="auto">
          <a:xfrm>
            <a:off x="1764527" y="4165090"/>
            <a:ext cx="1080000" cy="540000"/>
          </a:xfrm>
          <a:prstGeom prst="roundRect">
            <a:avLst>
              <a:gd name="adj" fmla="val 6750"/>
            </a:avLst>
          </a:prstGeom>
          <a:noFill/>
          <a:ln w="19050">
            <a:solidFill>
              <a:srgbClr val="4195D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0" tIns="36000" rIns="0" bIns="36000" anchor="ctr" anchorCtr="0"/>
          <a:lstStyle/>
          <a:p>
            <a:pPr algn="ctr" defTabSz="995363"/>
            <a:r>
              <a:rPr lang="en-US" sz="900" dirty="0">
                <a:latin typeface="Calibri" pitchFamily="34" charset="0"/>
                <a:cs typeface="Calibri" pitchFamily="34" charset="0"/>
              </a:rPr>
              <a:t>Increased &amp; more diverse cargo </a:t>
            </a:r>
          </a:p>
          <a:p>
            <a:pPr algn="ctr" defTabSz="995363"/>
            <a:r>
              <a:rPr lang="en-US" sz="900" dirty="0">
                <a:latin typeface="Calibri" pitchFamily="34" charset="0"/>
                <a:cs typeface="Calibri" pitchFamily="34" charset="0"/>
              </a:rPr>
              <a:t>25%</a:t>
            </a:r>
            <a:endParaRPr lang="en-AU" sz="900" dirty="0">
              <a:latin typeface="Calibri" pitchFamily="34" charset="0"/>
              <a:cs typeface="Calibri" pitchFamily="34" charset="0"/>
            </a:endParaRPr>
          </a:p>
        </p:txBody>
      </p:sp>
      <p:cxnSp>
        <p:nvCxnSpPr>
          <p:cNvPr id="40" name="AutoShape 22"/>
          <p:cNvCxnSpPr>
            <a:cxnSpLocks noChangeShapeType="1"/>
            <a:stCxn id="31" idx="3"/>
            <a:endCxn id="39" idx="1"/>
          </p:cNvCxnSpPr>
          <p:nvPr/>
        </p:nvCxnSpPr>
        <p:spPr bwMode="auto">
          <a:xfrm>
            <a:off x="1584387" y="3369238"/>
            <a:ext cx="180140" cy="1065852"/>
          </a:xfrm>
          <a:prstGeom prst="straightConnector1">
            <a:avLst/>
          </a:prstGeom>
          <a:noFill/>
          <a:ln w="19050">
            <a:solidFill>
              <a:srgbClr val="4195D3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1" name="AutoShape 18"/>
          <p:cNvSpPr>
            <a:spLocks noChangeArrowheads="1"/>
          </p:cNvSpPr>
          <p:nvPr/>
        </p:nvSpPr>
        <p:spPr bwMode="auto">
          <a:xfrm>
            <a:off x="3175402" y="3581466"/>
            <a:ext cx="1055536" cy="540000"/>
          </a:xfrm>
          <a:prstGeom prst="roundRect">
            <a:avLst>
              <a:gd name="adj" fmla="val 6750"/>
            </a:avLst>
          </a:prstGeom>
          <a:noFill/>
          <a:ln w="19050">
            <a:solidFill>
              <a:srgbClr val="C4DFF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36000" tIns="36000" rIns="36000" bIns="36000" anchor="ctr" anchorCtr="0"/>
          <a:lstStyle/>
          <a:p>
            <a:pPr algn="ctr" defTabSz="995363"/>
            <a:endParaRPr lang="en-AU" sz="9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algn="ctr" defTabSz="995363"/>
            <a:r>
              <a:rPr lang="en-AU" sz="9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Total  revenue  tonnage</a:t>
            </a:r>
          </a:p>
          <a:p>
            <a:pPr algn="ctr" defTabSz="995363"/>
            <a:r>
              <a:rPr lang="en-AU" sz="9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(per annum)	</a:t>
            </a:r>
          </a:p>
        </p:txBody>
      </p:sp>
      <p:sp>
        <p:nvSpPr>
          <p:cNvPr id="42" name="AutoShape 27"/>
          <p:cNvSpPr>
            <a:spLocks noChangeArrowheads="1"/>
          </p:cNvSpPr>
          <p:nvPr/>
        </p:nvSpPr>
        <p:spPr bwMode="auto">
          <a:xfrm>
            <a:off x="5912316" y="4410736"/>
            <a:ext cx="1080000" cy="540000"/>
          </a:xfrm>
          <a:prstGeom prst="roundRect">
            <a:avLst>
              <a:gd name="adj" fmla="val 6750"/>
            </a:avLst>
          </a:prstGeom>
          <a:noFill/>
          <a:ln w="19050">
            <a:solidFill>
              <a:srgbClr val="C4DFF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36000" tIns="36000" rIns="36000" bIns="36000" anchor="ctr" anchorCtr="0"/>
          <a:lstStyle/>
          <a:p>
            <a:pPr algn="ctr" defTabSz="995363"/>
            <a:r>
              <a:rPr lang="en-AU" sz="8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15%</a:t>
            </a:r>
          </a:p>
          <a:p>
            <a:pPr algn="ctr" defTabSz="995363"/>
            <a:r>
              <a:rPr lang="en-AU" sz="8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2023/24</a:t>
            </a:r>
          </a:p>
        </p:txBody>
      </p:sp>
      <p:sp>
        <p:nvSpPr>
          <p:cNvPr id="43" name="AutoShape 19"/>
          <p:cNvSpPr>
            <a:spLocks noChangeArrowheads="1"/>
          </p:cNvSpPr>
          <p:nvPr/>
        </p:nvSpPr>
        <p:spPr bwMode="auto">
          <a:xfrm>
            <a:off x="4530802" y="2012965"/>
            <a:ext cx="1080000" cy="540000"/>
          </a:xfrm>
          <a:prstGeom prst="roundRect">
            <a:avLst>
              <a:gd name="adj" fmla="val 6750"/>
            </a:avLst>
          </a:prstGeom>
          <a:noFill/>
          <a:ln w="19050">
            <a:solidFill>
              <a:srgbClr val="C4DFF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36000" tIns="36000" rIns="36000" bIns="36000" anchor="ctr" anchorCtr="0"/>
          <a:lstStyle/>
          <a:p>
            <a:pPr algn="ctr" defTabSz="995363"/>
            <a:r>
              <a:rPr lang="en-AU" sz="8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75 hours</a:t>
            </a:r>
          </a:p>
          <a:p>
            <a:pPr algn="ctr" defTabSz="995363"/>
            <a:r>
              <a:rPr lang="en-AU" sz="8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6/2017</a:t>
            </a:r>
          </a:p>
        </p:txBody>
      </p:sp>
      <p:sp>
        <p:nvSpPr>
          <p:cNvPr id="44" name="AutoShape 19"/>
          <p:cNvSpPr>
            <a:spLocks noChangeArrowheads="1"/>
          </p:cNvSpPr>
          <p:nvPr/>
        </p:nvSpPr>
        <p:spPr bwMode="auto">
          <a:xfrm>
            <a:off x="4530802" y="4408138"/>
            <a:ext cx="1080000" cy="540000"/>
          </a:xfrm>
          <a:prstGeom prst="roundRect">
            <a:avLst>
              <a:gd name="adj" fmla="val 6750"/>
            </a:avLst>
          </a:prstGeom>
          <a:noFill/>
          <a:ln w="19050">
            <a:solidFill>
              <a:srgbClr val="C4DFF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36000" tIns="36000" rIns="36000" bIns="36000" anchor="ctr" anchorCtr="0"/>
          <a:lstStyle/>
          <a:p>
            <a:pPr algn="ctr" defTabSz="995363"/>
            <a:r>
              <a:rPr lang="en-AU" sz="8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&lt;1%</a:t>
            </a:r>
          </a:p>
          <a:p>
            <a:pPr algn="ctr" defTabSz="995363"/>
            <a:r>
              <a:rPr lang="en-AU" sz="8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2016/17</a:t>
            </a:r>
          </a:p>
        </p:txBody>
      </p:sp>
      <p:sp>
        <p:nvSpPr>
          <p:cNvPr id="45" name="AutoShape 17"/>
          <p:cNvSpPr>
            <a:spLocks noChangeArrowheads="1"/>
          </p:cNvSpPr>
          <p:nvPr/>
        </p:nvSpPr>
        <p:spPr bwMode="auto">
          <a:xfrm>
            <a:off x="216532" y="5939566"/>
            <a:ext cx="1367855" cy="1439862"/>
          </a:xfrm>
          <a:prstGeom prst="roundRect">
            <a:avLst>
              <a:gd name="adj" fmla="val 6750"/>
            </a:avLst>
          </a:prstGeom>
          <a:solidFill>
            <a:schemeClr val="bg1"/>
          </a:solidFill>
          <a:ln w="19050">
            <a:solidFill>
              <a:srgbClr val="4195D3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36000" tIns="36000" rIns="36000" bIns="36000" anchor="ctr" anchorCtr="0"/>
          <a:lstStyle/>
          <a:p>
            <a:pPr algn="ctr" defTabSz="995363"/>
            <a:r>
              <a:rPr lang="en-AU" sz="1100" dirty="0">
                <a:solidFill>
                  <a:srgbClr val="1A181C"/>
                </a:solidFill>
                <a:latin typeface="Calibri" pitchFamily="34" charset="0"/>
                <a:cs typeface="Calibri" pitchFamily="34" charset="0"/>
              </a:rPr>
              <a:t>Safer &amp; more secure port operations</a:t>
            </a:r>
          </a:p>
          <a:p>
            <a:pPr algn="ctr" defTabSz="995363"/>
            <a:r>
              <a:rPr lang="en-AU" sz="1100" dirty="0">
                <a:solidFill>
                  <a:srgbClr val="1A181C"/>
                </a:solidFill>
                <a:latin typeface="Calibri" pitchFamily="34" charset="0"/>
                <a:cs typeface="Calibri" pitchFamily="34" charset="0"/>
              </a:rPr>
              <a:t>35</a:t>
            </a:r>
            <a:r>
              <a:rPr lang="en-US" sz="1100" dirty="0">
                <a:solidFill>
                  <a:srgbClr val="1A181C"/>
                </a:solidFill>
                <a:latin typeface="Calibri" pitchFamily="34" charset="0"/>
                <a:cs typeface="Calibri" pitchFamily="34" charset="0"/>
              </a:rPr>
              <a:t>%</a:t>
            </a:r>
          </a:p>
          <a:p>
            <a:pPr algn="ctr" defTabSz="995363"/>
            <a:endParaRPr lang="en-US" sz="1100" dirty="0">
              <a:solidFill>
                <a:srgbClr val="1A181C"/>
              </a:solidFill>
              <a:latin typeface="Calibri" pitchFamily="34" charset="0"/>
              <a:cs typeface="Calibri" pitchFamily="34" charset="0"/>
            </a:endParaRPr>
          </a:p>
        </p:txBody>
      </p:sp>
      <p:cxnSp>
        <p:nvCxnSpPr>
          <p:cNvPr id="46" name="AutoShape 23"/>
          <p:cNvCxnSpPr>
            <a:cxnSpLocks noChangeShapeType="1"/>
            <a:endCxn id="41" idx="1"/>
          </p:cNvCxnSpPr>
          <p:nvPr/>
        </p:nvCxnSpPr>
        <p:spPr bwMode="auto">
          <a:xfrm flipV="1">
            <a:off x="2827436" y="3851466"/>
            <a:ext cx="347966" cy="583624"/>
          </a:xfrm>
          <a:prstGeom prst="straightConnector1">
            <a:avLst/>
          </a:prstGeom>
          <a:noFill/>
          <a:ln w="19050">
            <a:solidFill>
              <a:srgbClr val="4195D3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7" name="AutoShape 18"/>
          <p:cNvSpPr>
            <a:spLocks noChangeArrowheads="1"/>
          </p:cNvSpPr>
          <p:nvPr/>
        </p:nvSpPr>
        <p:spPr bwMode="auto">
          <a:xfrm>
            <a:off x="1764527" y="5704348"/>
            <a:ext cx="1080000" cy="540000"/>
          </a:xfrm>
          <a:prstGeom prst="roundRect">
            <a:avLst>
              <a:gd name="adj" fmla="val 6750"/>
            </a:avLst>
          </a:prstGeom>
          <a:noFill/>
          <a:ln w="19050">
            <a:solidFill>
              <a:srgbClr val="4195D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36000" tIns="36000" rIns="36000" bIns="36000" anchor="ctr" anchorCtr="0"/>
          <a:lstStyle/>
          <a:p>
            <a:pPr algn="ctr" defTabSz="995363"/>
            <a:r>
              <a:rPr lang="en-AU" sz="9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Improved port security</a:t>
            </a:r>
          </a:p>
          <a:p>
            <a:pPr algn="ctr" defTabSz="995363"/>
            <a:r>
              <a:rPr lang="en-AU" sz="9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20%</a:t>
            </a:r>
          </a:p>
        </p:txBody>
      </p:sp>
      <p:cxnSp>
        <p:nvCxnSpPr>
          <p:cNvPr id="48" name="AutoShape 22"/>
          <p:cNvCxnSpPr>
            <a:cxnSpLocks noChangeShapeType="1"/>
            <a:stCxn id="45" idx="3"/>
            <a:endCxn id="47" idx="1"/>
          </p:cNvCxnSpPr>
          <p:nvPr/>
        </p:nvCxnSpPr>
        <p:spPr bwMode="auto">
          <a:xfrm flipV="1">
            <a:off x="1584387" y="5974348"/>
            <a:ext cx="180140" cy="685149"/>
          </a:xfrm>
          <a:prstGeom prst="straightConnector1">
            <a:avLst/>
          </a:prstGeom>
          <a:noFill/>
          <a:ln w="19050">
            <a:solidFill>
              <a:srgbClr val="4195D3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9" name="AutoShape 18"/>
          <p:cNvSpPr>
            <a:spLocks noChangeArrowheads="1"/>
          </p:cNvSpPr>
          <p:nvPr/>
        </p:nvSpPr>
        <p:spPr bwMode="auto">
          <a:xfrm>
            <a:off x="3168972" y="4383899"/>
            <a:ext cx="1068396" cy="574005"/>
          </a:xfrm>
          <a:prstGeom prst="roundRect">
            <a:avLst>
              <a:gd name="adj" fmla="val 6750"/>
            </a:avLst>
          </a:prstGeom>
          <a:noFill/>
          <a:ln w="19050">
            <a:solidFill>
              <a:srgbClr val="C4DFF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36000" tIns="36000" rIns="36000" bIns="36000" anchor="ctr" anchorCtr="0"/>
          <a:lstStyle/>
          <a:p>
            <a:pPr algn="ctr" defTabSz="995363"/>
            <a:r>
              <a:rPr lang="en-AU" sz="9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% of revenue tonnage from new target industry sectors</a:t>
            </a:r>
          </a:p>
        </p:txBody>
      </p:sp>
      <p:sp>
        <p:nvSpPr>
          <p:cNvPr id="50" name="AutoShape 27"/>
          <p:cNvSpPr>
            <a:spLocks noChangeArrowheads="1"/>
          </p:cNvSpPr>
          <p:nvPr/>
        </p:nvSpPr>
        <p:spPr bwMode="auto">
          <a:xfrm>
            <a:off x="5922225" y="3610903"/>
            <a:ext cx="1060182" cy="540000"/>
          </a:xfrm>
          <a:prstGeom prst="roundRect">
            <a:avLst>
              <a:gd name="adj" fmla="val 6750"/>
            </a:avLst>
          </a:prstGeom>
          <a:noFill/>
          <a:ln w="19050">
            <a:solidFill>
              <a:srgbClr val="C4DFF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36000" tIns="36000" rIns="36000" bIns="36000" anchor="ctr" anchorCtr="0"/>
          <a:lstStyle/>
          <a:p>
            <a:pPr algn="ctr" defTabSz="995363"/>
            <a:endParaRPr lang="en-AU" sz="8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algn="ctr" defTabSz="995363"/>
            <a:r>
              <a:rPr lang="en-AU" sz="8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28  million revenue tonnes</a:t>
            </a:r>
          </a:p>
          <a:p>
            <a:pPr algn="ctr" defTabSz="995363"/>
            <a:r>
              <a:rPr lang="en-AU" sz="8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2025/26</a:t>
            </a:r>
          </a:p>
          <a:p>
            <a:pPr algn="ctr" defTabSz="995363"/>
            <a:endParaRPr lang="en-AU" sz="8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1" name="AutoShape 19"/>
          <p:cNvSpPr>
            <a:spLocks noChangeArrowheads="1"/>
          </p:cNvSpPr>
          <p:nvPr/>
        </p:nvSpPr>
        <p:spPr bwMode="auto">
          <a:xfrm>
            <a:off x="4530802" y="3610903"/>
            <a:ext cx="1080000" cy="540000"/>
          </a:xfrm>
          <a:prstGeom prst="roundRect">
            <a:avLst>
              <a:gd name="adj" fmla="val 6750"/>
            </a:avLst>
          </a:prstGeom>
          <a:noFill/>
          <a:ln w="19050">
            <a:solidFill>
              <a:srgbClr val="C4DFF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36000" tIns="36000" rIns="36000" bIns="36000" anchor="ctr" anchorCtr="0"/>
          <a:lstStyle/>
          <a:p>
            <a:pPr algn="ctr" defTabSz="995363"/>
            <a:r>
              <a:rPr lang="en-AU" sz="8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20  million revenue tonnes</a:t>
            </a:r>
          </a:p>
          <a:p>
            <a:pPr algn="ctr" defTabSz="995363"/>
            <a:r>
              <a:rPr lang="en-AU" sz="8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2016/17</a:t>
            </a:r>
          </a:p>
        </p:txBody>
      </p:sp>
      <p:cxnSp>
        <p:nvCxnSpPr>
          <p:cNvPr id="52" name="AutoShape 55"/>
          <p:cNvCxnSpPr>
            <a:cxnSpLocks noChangeShapeType="1"/>
          </p:cNvCxnSpPr>
          <p:nvPr/>
        </p:nvCxnSpPr>
        <p:spPr bwMode="auto">
          <a:xfrm>
            <a:off x="5612713" y="4651554"/>
            <a:ext cx="331793" cy="0"/>
          </a:xfrm>
          <a:prstGeom prst="straightConnector1">
            <a:avLst/>
          </a:prstGeom>
          <a:noFill/>
          <a:ln w="19050">
            <a:solidFill>
              <a:srgbClr val="C4DFF6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3" name="AutoShape 55"/>
          <p:cNvCxnSpPr>
            <a:cxnSpLocks noChangeShapeType="1"/>
          </p:cNvCxnSpPr>
          <p:nvPr/>
        </p:nvCxnSpPr>
        <p:spPr bwMode="auto">
          <a:xfrm>
            <a:off x="4238472" y="3054059"/>
            <a:ext cx="333127" cy="0"/>
          </a:xfrm>
          <a:prstGeom prst="straightConnector1">
            <a:avLst/>
          </a:prstGeom>
          <a:noFill/>
          <a:ln w="19050">
            <a:solidFill>
              <a:srgbClr val="C4DFF6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5" name="AutoShape 18"/>
          <p:cNvSpPr>
            <a:spLocks noChangeArrowheads="1"/>
          </p:cNvSpPr>
          <p:nvPr/>
        </p:nvSpPr>
        <p:spPr bwMode="auto">
          <a:xfrm>
            <a:off x="3151472" y="7302948"/>
            <a:ext cx="1103397" cy="564032"/>
          </a:xfrm>
          <a:prstGeom prst="roundRect">
            <a:avLst>
              <a:gd name="adj" fmla="val 6750"/>
            </a:avLst>
          </a:prstGeom>
          <a:noFill/>
          <a:ln w="19050">
            <a:solidFill>
              <a:srgbClr val="C4DFF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36000" tIns="36000" rIns="36000" bIns="36000" anchor="ctr" anchorCtr="0"/>
          <a:lstStyle/>
          <a:p>
            <a:pPr algn="ctr" defTabSz="995363"/>
            <a:endParaRPr lang="en-AU" sz="9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algn="ctr" defTabSz="995363"/>
            <a:r>
              <a:rPr lang="en-AU" sz="9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Accident rate per km travelled on port access &amp; internal roads</a:t>
            </a:r>
          </a:p>
          <a:p>
            <a:pPr algn="ctr" defTabSz="995363"/>
            <a:r>
              <a:rPr lang="en-AU" sz="9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	</a:t>
            </a:r>
          </a:p>
        </p:txBody>
      </p:sp>
      <p:sp>
        <p:nvSpPr>
          <p:cNvPr id="56" name="AutoShape 19"/>
          <p:cNvSpPr>
            <a:spLocks noChangeArrowheads="1"/>
          </p:cNvSpPr>
          <p:nvPr/>
        </p:nvSpPr>
        <p:spPr bwMode="auto">
          <a:xfrm>
            <a:off x="4530802" y="7314964"/>
            <a:ext cx="1080000" cy="540000"/>
          </a:xfrm>
          <a:prstGeom prst="roundRect">
            <a:avLst>
              <a:gd name="adj" fmla="val 6750"/>
            </a:avLst>
          </a:prstGeom>
          <a:noFill/>
          <a:ln w="19050">
            <a:solidFill>
              <a:srgbClr val="C4DFF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36000" tIns="36000" rIns="36000" bIns="36000" anchor="ctr" anchorCtr="0"/>
          <a:lstStyle/>
          <a:p>
            <a:pPr algn="ctr" defTabSz="995363"/>
            <a:endParaRPr lang="en-AU" sz="8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algn="ctr" defTabSz="995363"/>
            <a:r>
              <a:rPr lang="en-AU" sz="8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10.3/100million vehicle Kms travelled</a:t>
            </a:r>
          </a:p>
          <a:p>
            <a:pPr algn="ctr" defTabSz="995363"/>
            <a:r>
              <a:rPr lang="en-AU" sz="8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2015/16</a:t>
            </a:r>
          </a:p>
        </p:txBody>
      </p:sp>
      <p:cxnSp>
        <p:nvCxnSpPr>
          <p:cNvPr id="58" name="AutoShape 23"/>
          <p:cNvCxnSpPr>
            <a:cxnSpLocks noChangeShapeType="1"/>
            <a:endCxn id="55" idx="1"/>
          </p:cNvCxnSpPr>
          <p:nvPr/>
        </p:nvCxnSpPr>
        <p:spPr bwMode="auto">
          <a:xfrm>
            <a:off x="2827436" y="7584964"/>
            <a:ext cx="324036" cy="0"/>
          </a:xfrm>
          <a:prstGeom prst="straightConnector1">
            <a:avLst/>
          </a:prstGeom>
          <a:noFill/>
          <a:ln w="19050">
            <a:solidFill>
              <a:srgbClr val="4195D3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5" name="AutoShape 27"/>
          <p:cNvSpPr>
            <a:spLocks noChangeArrowheads="1"/>
          </p:cNvSpPr>
          <p:nvPr/>
        </p:nvSpPr>
        <p:spPr bwMode="auto">
          <a:xfrm>
            <a:off x="5912316" y="7314964"/>
            <a:ext cx="1080000" cy="540000"/>
          </a:xfrm>
          <a:prstGeom prst="roundRect">
            <a:avLst>
              <a:gd name="adj" fmla="val 6750"/>
            </a:avLst>
          </a:prstGeom>
          <a:noFill/>
          <a:ln w="19050">
            <a:solidFill>
              <a:srgbClr val="C4DFF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36000" tIns="36000" rIns="36000" bIns="36000" anchor="ctr" anchorCtr="0"/>
          <a:lstStyle/>
          <a:p>
            <a:pPr algn="ctr" defTabSz="995363"/>
            <a:endParaRPr lang="en-AU" sz="8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algn="ctr" defTabSz="995363"/>
            <a:r>
              <a:rPr lang="en-AU" sz="8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2.5/100million vehicle Kms travelled</a:t>
            </a:r>
          </a:p>
          <a:p>
            <a:pPr algn="ctr" defTabSz="995363"/>
            <a:r>
              <a:rPr lang="en-AU" sz="8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2024/25</a:t>
            </a:r>
          </a:p>
        </p:txBody>
      </p:sp>
      <p:sp>
        <p:nvSpPr>
          <p:cNvPr id="66" name="AutoShape 18"/>
          <p:cNvSpPr>
            <a:spLocks noChangeArrowheads="1"/>
          </p:cNvSpPr>
          <p:nvPr/>
        </p:nvSpPr>
        <p:spPr bwMode="auto">
          <a:xfrm>
            <a:off x="1764527" y="7314964"/>
            <a:ext cx="1080000" cy="540000"/>
          </a:xfrm>
          <a:prstGeom prst="roundRect">
            <a:avLst>
              <a:gd name="adj" fmla="val 6750"/>
            </a:avLst>
          </a:prstGeom>
          <a:noFill/>
          <a:ln w="19050">
            <a:solidFill>
              <a:srgbClr val="4195D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36000" tIns="36000" rIns="36000" bIns="36000" anchor="ctr" anchorCtr="0"/>
          <a:lstStyle/>
          <a:p>
            <a:pPr algn="ctr" defTabSz="995363"/>
            <a:r>
              <a:rPr lang="en-AU" sz="9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Reduced frequency of crashes</a:t>
            </a:r>
          </a:p>
          <a:p>
            <a:pPr algn="ctr" defTabSz="995363"/>
            <a:r>
              <a:rPr lang="en-AU" sz="9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15%</a:t>
            </a:r>
          </a:p>
        </p:txBody>
      </p:sp>
      <p:cxnSp>
        <p:nvCxnSpPr>
          <p:cNvPr id="67" name="AutoShape 22"/>
          <p:cNvCxnSpPr>
            <a:cxnSpLocks noChangeShapeType="1"/>
            <a:stCxn id="45" idx="3"/>
            <a:endCxn id="66" idx="1"/>
          </p:cNvCxnSpPr>
          <p:nvPr/>
        </p:nvCxnSpPr>
        <p:spPr bwMode="auto">
          <a:xfrm>
            <a:off x="1584387" y="6659497"/>
            <a:ext cx="180140" cy="925467"/>
          </a:xfrm>
          <a:prstGeom prst="straightConnector1">
            <a:avLst/>
          </a:prstGeom>
          <a:noFill/>
          <a:ln w="19050">
            <a:solidFill>
              <a:srgbClr val="4195D3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8" name="AutoShape 55"/>
          <p:cNvCxnSpPr>
            <a:cxnSpLocks noChangeShapeType="1"/>
          </p:cNvCxnSpPr>
          <p:nvPr/>
        </p:nvCxnSpPr>
        <p:spPr bwMode="auto">
          <a:xfrm>
            <a:off x="5623496" y="7584964"/>
            <a:ext cx="331793" cy="0"/>
          </a:xfrm>
          <a:prstGeom prst="straightConnector1">
            <a:avLst/>
          </a:prstGeom>
          <a:noFill/>
          <a:ln w="19050">
            <a:solidFill>
              <a:srgbClr val="C4DFF6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9" name="AutoShape 18"/>
          <p:cNvSpPr>
            <a:spLocks noChangeArrowheads="1"/>
          </p:cNvSpPr>
          <p:nvPr/>
        </p:nvSpPr>
        <p:spPr bwMode="auto">
          <a:xfrm>
            <a:off x="3168972" y="5237330"/>
            <a:ext cx="1068396" cy="540001"/>
          </a:xfrm>
          <a:prstGeom prst="roundRect">
            <a:avLst>
              <a:gd name="adj" fmla="val 6750"/>
            </a:avLst>
          </a:prstGeom>
          <a:noFill/>
          <a:ln w="19050">
            <a:solidFill>
              <a:srgbClr val="C4DFF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36000" tIns="36000" rIns="36000" bIns="36000" anchor="ctr" anchorCtr="0"/>
          <a:lstStyle/>
          <a:p>
            <a:pPr algn="ctr" defTabSz="995363"/>
            <a:endParaRPr lang="en-AU" sz="9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algn="ctr" defTabSz="995363"/>
            <a:r>
              <a:rPr lang="en-AU" sz="9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No. of site blind spots	</a:t>
            </a:r>
          </a:p>
        </p:txBody>
      </p:sp>
      <p:sp>
        <p:nvSpPr>
          <p:cNvPr id="70" name="AutoShape 19"/>
          <p:cNvSpPr>
            <a:spLocks noChangeArrowheads="1"/>
          </p:cNvSpPr>
          <p:nvPr/>
        </p:nvSpPr>
        <p:spPr bwMode="auto">
          <a:xfrm>
            <a:off x="4530802" y="5264835"/>
            <a:ext cx="1080000" cy="540000"/>
          </a:xfrm>
          <a:prstGeom prst="roundRect">
            <a:avLst>
              <a:gd name="adj" fmla="val 6750"/>
            </a:avLst>
          </a:prstGeom>
          <a:noFill/>
          <a:ln w="19050">
            <a:solidFill>
              <a:srgbClr val="C4DFF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36000" tIns="36000" rIns="36000" bIns="36000" anchor="ctr" anchorCtr="0"/>
          <a:lstStyle/>
          <a:p>
            <a:pPr algn="ctr" defTabSz="995363"/>
            <a:r>
              <a:rPr lang="en-AU" sz="8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30</a:t>
            </a:r>
          </a:p>
          <a:p>
            <a:pPr algn="ctr" defTabSz="995363"/>
            <a:r>
              <a:rPr lang="en-AU" sz="8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6/2017</a:t>
            </a:r>
          </a:p>
          <a:p>
            <a:pPr algn="ctr" defTabSz="995363"/>
            <a:endParaRPr lang="en-AU" sz="8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72" name="AutoShape 27"/>
          <p:cNvSpPr>
            <a:spLocks noChangeArrowheads="1"/>
          </p:cNvSpPr>
          <p:nvPr/>
        </p:nvSpPr>
        <p:spPr bwMode="auto">
          <a:xfrm>
            <a:off x="5912316" y="5244535"/>
            <a:ext cx="1080000" cy="540000"/>
          </a:xfrm>
          <a:prstGeom prst="roundRect">
            <a:avLst>
              <a:gd name="adj" fmla="val 6750"/>
            </a:avLst>
          </a:prstGeom>
          <a:noFill/>
          <a:ln w="19050">
            <a:solidFill>
              <a:srgbClr val="C4DFF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36000" tIns="36000" rIns="36000" bIns="36000" anchor="ctr" anchorCtr="0"/>
          <a:lstStyle/>
          <a:p>
            <a:pPr algn="ctr" defTabSz="995363"/>
            <a:r>
              <a:rPr lang="en-AU" sz="8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0</a:t>
            </a:r>
          </a:p>
          <a:p>
            <a:pPr algn="ctr" defTabSz="995363"/>
            <a:r>
              <a:rPr lang="en-AU" sz="8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6/2022</a:t>
            </a:r>
          </a:p>
        </p:txBody>
      </p:sp>
      <p:cxnSp>
        <p:nvCxnSpPr>
          <p:cNvPr id="77" name="AutoShape 55"/>
          <p:cNvCxnSpPr>
            <a:cxnSpLocks noChangeShapeType="1"/>
          </p:cNvCxnSpPr>
          <p:nvPr/>
        </p:nvCxnSpPr>
        <p:spPr bwMode="auto">
          <a:xfrm>
            <a:off x="5600080" y="5507330"/>
            <a:ext cx="331793" cy="0"/>
          </a:xfrm>
          <a:prstGeom prst="straightConnector1">
            <a:avLst/>
          </a:prstGeom>
          <a:noFill/>
          <a:ln w="19050">
            <a:solidFill>
              <a:srgbClr val="C4DFF6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8" name="AutoShape 23"/>
          <p:cNvCxnSpPr>
            <a:cxnSpLocks noChangeShapeType="1"/>
            <a:endCxn id="69" idx="1"/>
          </p:cNvCxnSpPr>
          <p:nvPr/>
        </p:nvCxnSpPr>
        <p:spPr bwMode="auto">
          <a:xfrm flipV="1">
            <a:off x="2827436" y="5507331"/>
            <a:ext cx="341536" cy="467017"/>
          </a:xfrm>
          <a:prstGeom prst="straightConnector1">
            <a:avLst/>
          </a:prstGeom>
          <a:noFill/>
          <a:ln w="19050">
            <a:solidFill>
              <a:srgbClr val="4195D3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9" name="AutoShape 18"/>
          <p:cNvSpPr>
            <a:spLocks noChangeArrowheads="1"/>
          </p:cNvSpPr>
          <p:nvPr/>
        </p:nvSpPr>
        <p:spPr bwMode="auto">
          <a:xfrm>
            <a:off x="4530802" y="2786473"/>
            <a:ext cx="1080000" cy="540000"/>
          </a:xfrm>
          <a:prstGeom prst="roundRect">
            <a:avLst>
              <a:gd name="adj" fmla="val 6750"/>
            </a:avLst>
          </a:prstGeom>
          <a:noFill/>
          <a:ln w="19050">
            <a:solidFill>
              <a:srgbClr val="C4DFF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36000" tIns="36000" rIns="36000" bIns="36000" anchor="ctr" anchorCtr="0"/>
          <a:lstStyle/>
          <a:p>
            <a:pPr algn="ctr" defTabSz="995363"/>
            <a:r>
              <a:rPr lang="en-AU" sz="9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50</a:t>
            </a:r>
          </a:p>
          <a:p>
            <a:pPr algn="ctr" defTabSz="995363"/>
            <a:r>
              <a:rPr lang="en-AU" sz="9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(2016/17)</a:t>
            </a:r>
          </a:p>
        </p:txBody>
      </p:sp>
      <p:sp>
        <p:nvSpPr>
          <p:cNvPr id="80" name="AutoShape 18"/>
          <p:cNvSpPr>
            <a:spLocks noChangeArrowheads="1"/>
          </p:cNvSpPr>
          <p:nvPr/>
        </p:nvSpPr>
        <p:spPr bwMode="auto">
          <a:xfrm>
            <a:off x="5912316" y="2766319"/>
            <a:ext cx="1080000" cy="540000"/>
          </a:xfrm>
          <a:prstGeom prst="roundRect">
            <a:avLst>
              <a:gd name="adj" fmla="val 6750"/>
            </a:avLst>
          </a:prstGeom>
          <a:noFill/>
          <a:ln w="19050">
            <a:solidFill>
              <a:srgbClr val="C4DFF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36000" tIns="36000" rIns="36000" bIns="36000" anchor="ctr" anchorCtr="0"/>
          <a:lstStyle/>
          <a:p>
            <a:pPr algn="ctr" defTabSz="995363"/>
            <a:r>
              <a:rPr lang="en-AU" sz="9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168</a:t>
            </a:r>
          </a:p>
          <a:p>
            <a:pPr algn="ctr" defTabSz="995363"/>
            <a:r>
              <a:rPr lang="en-AU" sz="9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(2021/22)</a:t>
            </a:r>
          </a:p>
        </p:txBody>
      </p:sp>
      <p:sp>
        <p:nvSpPr>
          <p:cNvPr id="81" name="AutoShape 18"/>
          <p:cNvSpPr>
            <a:spLocks noChangeArrowheads="1"/>
          </p:cNvSpPr>
          <p:nvPr/>
        </p:nvSpPr>
        <p:spPr bwMode="auto">
          <a:xfrm>
            <a:off x="3170342" y="2822129"/>
            <a:ext cx="1065657" cy="540000"/>
          </a:xfrm>
          <a:prstGeom prst="roundRect">
            <a:avLst>
              <a:gd name="adj" fmla="val 6750"/>
            </a:avLst>
          </a:prstGeom>
          <a:noFill/>
          <a:ln w="19050">
            <a:solidFill>
              <a:srgbClr val="C4DFF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36000" tIns="36000" rIns="36000" bIns="36000" anchor="ctr" anchorCtr="0"/>
          <a:lstStyle/>
          <a:p>
            <a:pPr algn="ctr" defTabSz="995363"/>
            <a:r>
              <a:rPr lang="en-AU" sz="9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Access to port (maximum hours per week)</a:t>
            </a:r>
          </a:p>
        </p:txBody>
      </p:sp>
      <p:cxnSp>
        <p:nvCxnSpPr>
          <p:cNvPr id="82" name="AutoShape 55"/>
          <p:cNvCxnSpPr>
            <a:cxnSpLocks noChangeShapeType="1"/>
          </p:cNvCxnSpPr>
          <p:nvPr/>
        </p:nvCxnSpPr>
        <p:spPr bwMode="auto">
          <a:xfrm>
            <a:off x="5587072" y="3036336"/>
            <a:ext cx="333127" cy="0"/>
          </a:xfrm>
          <a:prstGeom prst="straightConnector1">
            <a:avLst/>
          </a:prstGeom>
          <a:noFill/>
          <a:ln w="19050">
            <a:solidFill>
              <a:srgbClr val="C4DFF6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3" name="AutoShape 23"/>
          <p:cNvCxnSpPr>
            <a:cxnSpLocks noChangeShapeType="1"/>
            <a:endCxn id="81" idx="1"/>
          </p:cNvCxnSpPr>
          <p:nvPr/>
        </p:nvCxnSpPr>
        <p:spPr bwMode="auto">
          <a:xfrm>
            <a:off x="2827436" y="2523263"/>
            <a:ext cx="342906" cy="568866"/>
          </a:xfrm>
          <a:prstGeom prst="straightConnector1">
            <a:avLst/>
          </a:prstGeom>
          <a:noFill/>
          <a:ln w="19050">
            <a:solidFill>
              <a:srgbClr val="4195D3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4" name="AutoShape 23"/>
          <p:cNvCxnSpPr>
            <a:cxnSpLocks noChangeShapeType="1"/>
            <a:endCxn id="49" idx="1"/>
          </p:cNvCxnSpPr>
          <p:nvPr/>
        </p:nvCxnSpPr>
        <p:spPr bwMode="auto">
          <a:xfrm>
            <a:off x="2827436" y="4435090"/>
            <a:ext cx="341536" cy="235812"/>
          </a:xfrm>
          <a:prstGeom prst="straightConnector1">
            <a:avLst/>
          </a:prstGeom>
          <a:noFill/>
          <a:ln w="19050">
            <a:solidFill>
              <a:srgbClr val="4195D3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5" name="AutoShape 23"/>
          <p:cNvCxnSpPr>
            <a:cxnSpLocks noChangeShapeType="1"/>
            <a:endCxn id="90" idx="1"/>
          </p:cNvCxnSpPr>
          <p:nvPr/>
        </p:nvCxnSpPr>
        <p:spPr bwMode="auto">
          <a:xfrm>
            <a:off x="2827436" y="5974348"/>
            <a:ext cx="341536" cy="329508"/>
          </a:xfrm>
          <a:prstGeom prst="straightConnector1">
            <a:avLst/>
          </a:prstGeom>
          <a:noFill/>
          <a:ln w="19050">
            <a:solidFill>
              <a:srgbClr val="4195D3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6" name="AutoShape 55"/>
          <p:cNvCxnSpPr>
            <a:cxnSpLocks noChangeShapeType="1"/>
          </p:cNvCxnSpPr>
          <p:nvPr/>
        </p:nvCxnSpPr>
        <p:spPr bwMode="auto">
          <a:xfrm>
            <a:off x="4265287" y="4651554"/>
            <a:ext cx="333127" cy="0"/>
          </a:xfrm>
          <a:prstGeom prst="straightConnector1">
            <a:avLst/>
          </a:prstGeom>
          <a:noFill/>
          <a:ln w="19050">
            <a:solidFill>
              <a:srgbClr val="C4DFF6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7" name="AutoShape 55"/>
          <p:cNvCxnSpPr>
            <a:cxnSpLocks noChangeShapeType="1"/>
          </p:cNvCxnSpPr>
          <p:nvPr/>
        </p:nvCxnSpPr>
        <p:spPr bwMode="auto">
          <a:xfrm>
            <a:off x="4245815" y="3851466"/>
            <a:ext cx="333127" cy="0"/>
          </a:xfrm>
          <a:prstGeom prst="straightConnector1">
            <a:avLst/>
          </a:prstGeom>
          <a:noFill/>
          <a:ln w="19050">
            <a:solidFill>
              <a:srgbClr val="C4DFF6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8" name="AutoShape 55"/>
          <p:cNvCxnSpPr>
            <a:cxnSpLocks noChangeShapeType="1"/>
          </p:cNvCxnSpPr>
          <p:nvPr/>
        </p:nvCxnSpPr>
        <p:spPr bwMode="auto">
          <a:xfrm>
            <a:off x="4275596" y="5507330"/>
            <a:ext cx="333127" cy="0"/>
          </a:xfrm>
          <a:prstGeom prst="straightConnector1">
            <a:avLst/>
          </a:prstGeom>
          <a:noFill/>
          <a:ln w="19050">
            <a:solidFill>
              <a:srgbClr val="C4DFF6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9" name="AutoShape 55"/>
          <p:cNvCxnSpPr>
            <a:cxnSpLocks noChangeShapeType="1"/>
          </p:cNvCxnSpPr>
          <p:nvPr/>
        </p:nvCxnSpPr>
        <p:spPr bwMode="auto">
          <a:xfrm>
            <a:off x="4254503" y="6295461"/>
            <a:ext cx="333127" cy="0"/>
          </a:xfrm>
          <a:prstGeom prst="straightConnector1">
            <a:avLst/>
          </a:prstGeom>
          <a:noFill/>
          <a:ln w="19050">
            <a:solidFill>
              <a:srgbClr val="C4DFF6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0" name="AutoShape 18"/>
          <p:cNvSpPr>
            <a:spLocks noChangeArrowheads="1"/>
          </p:cNvSpPr>
          <p:nvPr/>
        </p:nvSpPr>
        <p:spPr bwMode="auto">
          <a:xfrm>
            <a:off x="3168972" y="6033855"/>
            <a:ext cx="1068396" cy="540001"/>
          </a:xfrm>
          <a:prstGeom prst="roundRect">
            <a:avLst>
              <a:gd name="adj" fmla="val 6750"/>
            </a:avLst>
          </a:prstGeom>
          <a:noFill/>
          <a:ln w="19050">
            <a:solidFill>
              <a:srgbClr val="C4DFF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36000" tIns="36000" rIns="36000" bIns="36000" anchor="ctr" anchorCtr="0"/>
          <a:lstStyle/>
          <a:p>
            <a:pPr algn="ctr" defTabSz="995363"/>
            <a:endParaRPr lang="en-AU" sz="9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algn="ctr" defTabSz="995363"/>
            <a:r>
              <a:rPr lang="en-AU" sz="9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Number of breaches of maritime security regulations	</a:t>
            </a:r>
          </a:p>
        </p:txBody>
      </p:sp>
      <p:sp>
        <p:nvSpPr>
          <p:cNvPr id="91" name="AutoShape 19"/>
          <p:cNvSpPr>
            <a:spLocks noChangeArrowheads="1"/>
          </p:cNvSpPr>
          <p:nvPr/>
        </p:nvSpPr>
        <p:spPr bwMode="auto">
          <a:xfrm>
            <a:off x="5912316" y="6013427"/>
            <a:ext cx="1080000" cy="540000"/>
          </a:xfrm>
          <a:prstGeom prst="roundRect">
            <a:avLst>
              <a:gd name="adj" fmla="val 6750"/>
            </a:avLst>
          </a:prstGeom>
          <a:noFill/>
          <a:ln w="19050">
            <a:solidFill>
              <a:srgbClr val="C4DFF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36000" tIns="36000" rIns="36000" bIns="36000" anchor="ctr" anchorCtr="0"/>
          <a:lstStyle/>
          <a:p>
            <a:pPr algn="ctr" defTabSz="995363"/>
            <a:endParaRPr lang="en-AU" sz="8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algn="ctr" defTabSz="995363"/>
            <a:r>
              <a:rPr lang="en-AU" sz="8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0</a:t>
            </a:r>
          </a:p>
          <a:p>
            <a:pPr algn="ctr" defTabSz="995363"/>
            <a:r>
              <a:rPr lang="en-AU" sz="8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6/2017</a:t>
            </a:r>
          </a:p>
          <a:p>
            <a:pPr algn="ctr" defTabSz="995363"/>
            <a:endParaRPr lang="en-AU" sz="8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92" name="AutoShape 19"/>
          <p:cNvSpPr>
            <a:spLocks noChangeArrowheads="1"/>
          </p:cNvSpPr>
          <p:nvPr/>
        </p:nvSpPr>
        <p:spPr bwMode="auto">
          <a:xfrm>
            <a:off x="4530802" y="5993599"/>
            <a:ext cx="1080000" cy="540000"/>
          </a:xfrm>
          <a:prstGeom prst="roundRect">
            <a:avLst>
              <a:gd name="adj" fmla="val 6750"/>
            </a:avLst>
          </a:prstGeom>
          <a:noFill/>
          <a:ln w="19050">
            <a:solidFill>
              <a:srgbClr val="C4DFF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36000" tIns="36000" rIns="36000" bIns="36000" anchor="ctr" anchorCtr="0"/>
          <a:lstStyle/>
          <a:p>
            <a:pPr algn="ctr" defTabSz="995363"/>
            <a:endParaRPr lang="en-AU" sz="8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algn="ctr" defTabSz="995363"/>
            <a:r>
              <a:rPr lang="en-AU" sz="8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10</a:t>
            </a:r>
          </a:p>
          <a:p>
            <a:pPr algn="ctr" defTabSz="995363"/>
            <a:r>
              <a:rPr lang="en-AU" sz="8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6/2017</a:t>
            </a:r>
          </a:p>
          <a:p>
            <a:pPr algn="ctr" defTabSz="995363"/>
            <a:endParaRPr lang="en-AU" sz="8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cxnSp>
        <p:nvCxnSpPr>
          <p:cNvPr id="93" name="AutoShape 55"/>
          <p:cNvCxnSpPr>
            <a:cxnSpLocks noChangeShapeType="1"/>
          </p:cNvCxnSpPr>
          <p:nvPr/>
        </p:nvCxnSpPr>
        <p:spPr bwMode="auto">
          <a:xfrm>
            <a:off x="4265286" y="7584964"/>
            <a:ext cx="333127" cy="0"/>
          </a:xfrm>
          <a:prstGeom prst="straightConnector1">
            <a:avLst/>
          </a:prstGeom>
          <a:noFill/>
          <a:ln w="19050">
            <a:solidFill>
              <a:srgbClr val="C4DFF6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4" name="AutoShape 55"/>
          <p:cNvCxnSpPr>
            <a:cxnSpLocks noChangeShapeType="1"/>
          </p:cNvCxnSpPr>
          <p:nvPr/>
        </p:nvCxnSpPr>
        <p:spPr bwMode="auto">
          <a:xfrm>
            <a:off x="4275596" y="2271355"/>
            <a:ext cx="333127" cy="0"/>
          </a:xfrm>
          <a:prstGeom prst="straightConnector1">
            <a:avLst/>
          </a:prstGeom>
          <a:noFill/>
          <a:ln w="19050">
            <a:solidFill>
              <a:srgbClr val="C4DFF6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5" name="AutoShape 55"/>
          <p:cNvCxnSpPr>
            <a:cxnSpLocks noChangeShapeType="1"/>
          </p:cNvCxnSpPr>
          <p:nvPr/>
        </p:nvCxnSpPr>
        <p:spPr bwMode="auto">
          <a:xfrm>
            <a:off x="5598746" y="3878202"/>
            <a:ext cx="333127" cy="0"/>
          </a:xfrm>
          <a:prstGeom prst="straightConnector1">
            <a:avLst/>
          </a:prstGeom>
          <a:noFill/>
          <a:ln w="19050">
            <a:solidFill>
              <a:srgbClr val="C4DFF6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6" name="AutoShape 55"/>
          <p:cNvCxnSpPr>
            <a:cxnSpLocks noChangeShapeType="1"/>
          </p:cNvCxnSpPr>
          <p:nvPr/>
        </p:nvCxnSpPr>
        <p:spPr bwMode="auto">
          <a:xfrm>
            <a:off x="5612713" y="6244348"/>
            <a:ext cx="333127" cy="0"/>
          </a:xfrm>
          <a:prstGeom prst="straightConnector1">
            <a:avLst/>
          </a:prstGeom>
          <a:noFill/>
          <a:ln w="19050">
            <a:solidFill>
              <a:srgbClr val="C4DFF6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</p:cSld>
  <p:clrMapOvr>
    <a:masterClrMapping/>
  </p:clrMapOvr>
</p:sld>
</file>

<file path=ppt/theme/theme1.xml><?xml version="1.0" encoding="utf-8"?>
<a:theme xmlns:a="http://schemas.openxmlformats.org/drawingml/2006/main" name="default">
  <a:themeElements>
    <a:clrScheme name="IMS Individual Investment">
      <a:dk1>
        <a:srgbClr val="000000"/>
      </a:dk1>
      <a:lt1>
        <a:srgbClr val="FFFFFF"/>
      </a:lt1>
      <a:dk2>
        <a:srgbClr val="4195D3"/>
      </a:dk2>
      <a:lt2>
        <a:srgbClr val="FFFFFF"/>
      </a:lt2>
      <a:accent1>
        <a:srgbClr val="1665A1"/>
      </a:accent1>
      <a:accent2>
        <a:srgbClr val="00557E"/>
      </a:accent2>
      <a:accent3>
        <a:srgbClr val="4195D3"/>
      </a:accent3>
      <a:accent4>
        <a:srgbClr val="C4DFF6"/>
      </a:accent4>
      <a:accent5>
        <a:srgbClr val="DAEDEF"/>
      </a:accent5>
      <a:accent6>
        <a:srgbClr val="FFFFFF"/>
      </a:accent6>
      <a:hlink>
        <a:srgbClr val="FFFFFF"/>
      </a:hlink>
      <a:folHlink>
        <a:srgbClr val="1665A1"/>
      </a:folHlink>
    </a:clrScheme>
    <a:fontScheme name="defaul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953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AU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953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AU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</Template>
  <TotalTime>636</TotalTime>
  <Words>205</Words>
  <Application>Microsoft Office PowerPoint</Application>
  <PresentationFormat>Custom</PresentationFormat>
  <Paragraphs>73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default</vt:lpstr>
      <vt:lpstr>PowerPoint Presentation</vt:lpstr>
    </vt:vector>
  </TitlesOfParts>
  <Company>SGOP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rf</dc:creator>
  <cp:lastModifiedBy>Julie Marsal</cp:lastModifiedBy>
  <cp:revision>53</cp:revision>
  <cp:lastPrinted>2012-07-19T06:28:10Z</cp:lastPrinted>
  <dcterms:created xsi:type="dcterms:W3CDTF">2010-06-16T00:25:07Z</dcterms:created>
  <dcterms:modified xsi:type="dcterms:W3CDTF">2017-06-14T01:08:23Z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b06159a2-df68-4bc3-99bb-d1f9d6f1a039</vt:lpwstr>
  </property>
  <property fmtid="{D5CDD505-2E9C-101B-9397-08002B2CF9AE}" pid="3" name="PSPFClassification">
    <vt:lpwstr>Do Not Mark</vt:lpwstr>
  </property>
</Properties>
</file>