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5D3"/>
    <a:srgbClr val="C4DFF6"/>
    <a:srgbClr val="00557E"/>
    <a:srgbClr val="C2E3F3"/>
    <a:srgbClr val="004F87"/>
    <a:srgbClr val="0B70B4"/>
    <a:srgbClr val="0097D1"/>
    <a:srgbClr val="DCEBF5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1" autoAdjust="0"/>
    <p:restoredTop sz="94610" autoAdjust="0"/>
  </p:normalViewPr>
  <p:slideViewPr>
    <p:cSldViewPr showGuides="1">
      <p:cViewPr>
        <p:scale>
          <a:sx n="100" d="100"/>
          <a:sy n="100" d="100"/>
        </p:scale>
        <p:origin x="-612" y="-72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5C1E4-F4F1-48BC-A1BC-5712A69CAB25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BC4A9-9BDB-4F14-96F6-5C167C4A6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7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2BC4A9-9BDB-4F14-96F6-5C167C4A6C4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91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85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0"/>
          <p:cNvSpPr>
            <a:spLocks noChangeArrowheads="1"/>
          </p:cNvSpPr>
          <p:nvPr userDrawn="1"/>
        </p:nvSpPr>
        <p:spPr bwMode="auto">
          <a:xfrm>
            <a:off x="0" y="1648131"/>
            <a:ext cx="1386000" cy="8343085"/>
          </a:xfrm>
          <a:prstGeom prst="rect">
            <a:avLst/>
          </a:prstGeom>
          <a:solidFill>
            <a:srgbClr val="C4DFF6"/>
          </a:solidFill>
          <a:ln>
            <a:noFill/>
          </a:ln>
          <a:effectLst/>
        </p:spPr>
        <p:txBody>
          <a:bodyPr wrap="none" anchor="ctr"/>
          <a:lstStyle/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9"/>
          <p:cNvSpPr>
            <a:spLocks noChangeArrowheads="1"/>
          </p:cNvSpPr>
          <p:nvPr userDrawn="1"/>
        </p:nvSpPr>
        <p:spPr bwMode="auto">
          <a:xfrm>
            <a:off x="-794" y="1555073"/>
            <a:ext cx="7561263" cy="361950"/>
          </a:xfrm>
          <a:prstGeom prst="rect">
            <a:avLst/>
          </a:prstGeom>
          <a:solidFill>
            <a:srgbClr val="4195D3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dirty="0">
              <a:solidFill>
                <a:srgbClr val="4195D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Text Box 41"/>
          <p:cNvSpPr txBox="1">
            <a:spLocks noChangeArrowheads="1"/>
          </p:cNvSpPr>
          <p:nvPr userDrawn="1"/>
        </p:nvSpPr>
        <p:spPr bwMode="auto">
          <a:xfrm>
            <a:off x="1464686" y="1629110"/>
            <a:ext cx="1587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KPI</a:t>
            </a:r>
          </a:p>
        </p:txBody>
      </p:sp>
      <p:sp>
        <p:nvSpPr>
          <p:cNvPr id="29" name="Text Box 48"/>
          <p:cNvSpPr txBox="1">
            <a:spLocks noChangeArrowheads="1"/>
          </p:cNvSpPr>
          <p:nvPr userDrawn="1"/>
        </p:nvSpPr>
        <p:spPr bwMode="auto">
          <a:xfrm>
            <a:off x="251842" y="1638288"/>
            <a:ext cx="11525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</a:t>
            </a:r>
          </a:p>
        </p:txBody>
      </p:sp>
      <p:sp>
        <p:nvSpPr>
          <p:cNvPr id="31" name="Rectangle 53"/>
          <p:cNvSpPr>
            <a:spLocks noChangeArrowheads="1"/>
          </p:cNvSpPr>
          <p:nvPr userDrawn="1"/>
        </p:nvSpPr>
        <p:spPr bwMode="auto">
          <a:xfrm>
            <a:off x="3307076" y="1627994"/>
            <a:ext cx="797591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995363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MEASURE</a:t>
            </a:r>
          </a:p>
        </p:txBody>
      </p:sp>
      <p:sp>
        <p:nvSpPr>
          <p:cNvPr id="33" name="Text Box 41"/>
          <p:cNvSpPr txBox="1">
            <a:spLocks noChangeArrowheads="1"/>
          </p:cNvSpPr>
          <p:nvPr userDrawn="1"/>
        </p:nvSpPr>
        <p:spPr bwMode="auto">
          <a:xfrm>
            <a:off x="4281363" y="1629110"/>
            <a:ext cx="1587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BASELINE</a:t>
            </a:r>
          </a:p>
        </p:txBody>
      </p:sp>
      <p:sp>
        <p:nvSpPr>
          <p:cNvPr id="37" name="Text Box 41"/>
          <p:cNvSpPr txBox="1">
            <a:spLocks noChangeArrowheads="1"/>
          </p:cNvSpPr>
          <p:nvPr userDrawn="1"/>
        </p:nvSpPr>
        <p:spPr bwMode="auto">
          <a:xfrm>
            <a:off x="5580831" y="1629110"/>
            <a:ext cx="1587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4" name="Line 51"/>
          <p:cNvSpPr>
            <a:spLocks noChangeShapeType="1"/>
          </p:cNvSpPr>
          <p:nvPr userDrawn="1"/>
        </p:nvSpPr>
        <p:spPr bwMode="auto">
          <a:xfrm>
            <a:off x="0" y="9991216"/>
            <a:ext cx="7561263" cy="0"/>
          </a:xfrm>
          <a:prstGeom prst="line">
            <a:avLst/>
          </a:prstGeom>
          <a:noFill/>
          <a:ln w="9525">
            <a:solidFill>
              <a:srgbClr val="419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3780631" y="10030431"/>
            <a:ext cx="972108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95363">
              <a:lnSpc>
                <a:spcPct val="90000"/>
              </a:lnSpc>
            </a:pPr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Version no:</a:t>
            </a:r>
          </a:p>
          <a:p>
            <a:pPr algn="r" defTabSz="995363">
              <a:lnSpc>
                <a:spcPct val="90000"/>
              </a:lnSpc>
            </a:pPr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Initial Workshop:</a:t>
            </a:r>
          </a:p>
          <a:p>
            <a:pPr lvl="0"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Last modified by:</a:t>
            </a:r>
          </a:p>
          <a:p>
            <a:pPr lvl="0" algn="r" defTabSz="995363">
              <a:lnSpc>
                <a:spcPct val="90000"/>
              </a:lnSpc>
            </a:pPr>
            <a:r>
              <a:rPr lang="en-AU" sz="800" dirty="0">
                <a:latin typeface="Calibri" pitchFamily="34" charset="0"/>
                <a:cs typeface="Calibri" pitchFamily="34" charset="0"/>
              </a:rPr>
              <a:t>Template version:</a:t>
            </a:r>
          </a:p>
        </p:txBody>
      </p:sp>
      <p:sp>
        <p:nvSpPr>
          <p:cNvPr id="19" name="Rectangle 40"/>
          <p:cNvSpPr>
            <a:spLocks noChangeArrowheads="1"/>
          </p:cNvSpPr>
          <p:nvPr userDrawn="1"/>
        </p:nvSpPr>
        <p:spPr bwMode="auto">
          <a:xfrm>
            <a:off x="216581" y="10026327"/>
            <a:ext cx="1169419" cy="43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9569" tIns="49785" rIns="99569" bIns="49785">
            <a:spAutoFit/>
          </a:bodyPr>
          <a:lstStyle/>
          <a:p>
            <a:pPr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Investor:</a:t>
            </a:r>
          </a:p>
          <a:p>
            <a:pPr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Facilitator:</a:t>
            </a:r>
          </a:p>
          <a:p>
            <a:pPr algn="r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Accredited Facilitator:</a:t>
            </a:r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1" y="204817"/>
            <a:ext cx="7561262" cy="54092"/>
          </a:xfrm>
          <a:prstGeom prst="rect">
            <a:avLst/>
          </a:prstGeom>
          <a:solidFill>
            <a:srgbClr val="C4DFF6"/>
          </a:solidFill>
          <a:ln>
            <a:noFill/>
          </a:ln>
          <a:effectLst/>
        </p:spPr>
        <p:txBody>
          <a:bodyPr wrap="none" anchor="ctr"/>
          <a:lstStyle/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34"/>
          <p:cNvSpPr>
            <a:spLocks noChangeArrowheads="1"/>
          </p:cNvSpPr>
          <p:nvPr userDrawn="1"/>
        </p:nvSpPr>
        <p:spPr bwMode="auto">
          <a:xfrm>
            <a:off x="1" y="258929"/>
            <a:ext cx="7561262" cy="269669"/>
          </a:xfrm>
          <a:prstGeom prst="rect">
            <a:avLst/>
          </a:prstGeom>
          <a:solidFill>
            <a:srgbClr val="4195D3"/>
          </a:solidFill>
          <a:ln>
            <a:noFill/>
          </a:ln>
          <a:effectLst/>
        </p:spPr>
        <p:txBody>
          <a:bodyPr wrap="none" anchor="ctr"/>
          <a:lstStyle/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34"/>
          <p:cNvSpPr>
            <a:spLocks noChangeArrowheads="1"/>
          </p:cNvSpPr>
          <p:nvPr userDrawn="1"/>
        </p:nvSpPr>
        <p:spPr bwMode="auto">
          <a:xfrm>
            <a:off x="-793" y="1140291"/>
            <a:ext cx="7561262" cy="414782"/>
          </a:xfrm>
          <a:prstGeom prst="rect">
            <a:avLst/>
          </a:prstGeom>
          <a:solidFill>
            <a:srgbClr val="1665A1"/>
          </a:solidFill>
          <a:ln>
            <a:noFill/>
          </a:ln>
          <a:effectLst/>
        </p:spPr>
        <p:txBody>
          <a:bodyPr wrap="none" anchor="ctr"/>
          <a:lstStyle/>
          <a:p>
            <a:endParaRPr lang="en-A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 Box 49"/>
          <p:cNvSpPr txBox="1">
            <a:spLocks noChangeArrowheads="1"/>
          </p:cNvSpPr>
          <p:nvPr userDrawn="1"/>
        </p:nvSpPr>
        <p:spPr bwMode="auto">
          <a:xfrm>
            <a:off x="216582" y="1159029"/>
            <a:ext cx="24479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 MANAGEMENT PLAN</a:t>
            </a:r>
            <a:b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AU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Part 1: Benefit Map</a:t>
            </a:r>
          </a:p>
        </p:txBody>
      </p:sp>
      <p:sp>
        <p:nvSpPr>
          <p:cNvPr id="25" name="AutoShape 36"/>
          <p:cNvSpPr>
            <a:spLocks noChangeArrowheads="1"/>
          </p:cNvSpPr>
          <p:nvPr userDrawn="1"/>
        </p:nvSpPr>
        <p:spPr bwMode="auto">
          <a:xfrm rot="5400000">
            <a:off x="4299300" y="1691023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AutoShape 38"/>
          <p:cNvSpPr>
            <a:spLocks noChangeArrowheads="1"/>
          </p:cNvSpPr>
          <p:nvPr userDrawn="1"/>
        </p:nvSpPr>
        <p:spPr bwMode="auto">
          <a:xfrm rot="5400000">
            <a:off x="2898626" y="1691023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AutoShape 38"/>
          <p:cNvSpPr>
            <a:spLocks noChangeArrowheads="1"/>
          </p:cNvSpPr>
          <p:nvPr userDrawn="1"/>
        </p:nvSpPr>
        <p:spPr bwMode="auto">
          <a:xfrm rot="5400000">
            <a:off x="1403628" y="1691023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ight Triangle 37"/>
          <p:cNvSpPr/>
          <p:nvPr userDrawn="1"/>
        </p:nvSpPr>
        <p:spPr bwMode="auto">
          <a:xfrm rot="10800000">
            <a:off x="5699059" y="198328"/>
            <a:ext cx="1861410" cy="1800000"/>
          </a:xfrm>
          <a:prstGeom prst="rtTriangl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AutoShape 36"/>
          <p:cNvSpPr>
            <a:spLocks noChangeArrowheads="1"/>
          </p:cNvSpPr>
          <p:nvPr userDrawn="1"/>
        </p:nvSpPr>
        <p:spPr bwMode="auto">
          <a:xfrm rot="5400000">
            <a:off x="5595689" y="1691023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95363" rtl="0" fontAlgn="base">
        <a:spcBef>
          <a:spcPct val="20000"/>
        </a:spcBef>
        <a:spcAft>
          <a:spcPct val="0"/>
        </a:spcAft>
        <a:buClr>
          <a:srgbClr val="56AEA4"/>
        </a:buClr>
        <a:buFont typeface="Arial" charset="0"/>
        <a:buChar char="+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fontAlgn="base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244600" indent="-249238" algn="l" defTabSz="995363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743075" indent="-249238" algn="l" defTabSz="99536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99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4752739" y="10030431"/>
            <a:ext cx="262829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&lt;e.g. 0.1, 1.0 etc&gt;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&lt;dd/mm/yyyy&gt;</a:t>
            </a:r>
          </a:p>
          <a:p>
            <a:pPr lvl="0"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&lt;firstname surname dd/mm/yyyy 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latin typeface="Calibri" pitchFamily="34" charset="0"/>
                <a:cs typeface="Calibri" pitchFamily="34" charset="0"/>
              </a:rPr>
              <a:t>6.0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152443"/>
              </p:ext>
            </p:extLst>
          </p:nvPr>
        </p:nvGraphicFramePr>
        <p:xfrm>
          <a:off x="377825" y="9462763"/>
          <a:ext cx="6805617" cy="483286"/>
        </p:xfrm>
        <a:graphic>
          <a:graphicData uri="http://schemas.openxmlformats.org/drawingml/2006/table">
            <a:tbl>
              <a:tblPr>
                <a:tableStyleId>{91EBBBCC-DAD2-459C-BE2E-F6DE35CF9A28}</a:tableStyleId>
              </a:tblPr>
              <a:tblGrid>
                <a:gridCol w="22685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685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685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4164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RESPONSIBILITY FOR DELIVERING THE BENEFITS</a:t>
                      </a:r>
                      <a:endParaRPr lang="en-AU" sz="1000" b="1" dirty="0">
                        <a:solidFill>
                          <a:srgbClr val="0B70B4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1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Name Jane Grey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Position CEO Eastern Ports Authority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dd/mm/yyyy</a:t>
                      </a:r>
                      <a:endParaRPr lang="en-AU" sz="10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195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4" name="Rectangle 11"/>
          <p:cNvSpPr>
            <a:spLocks noChangeArrowheads="1"/>
          </p:cNvSpPr>
          <p:nvPr/>
        </p:nvSpPr>
        <p:spPr bwMode="auto">
          <a:xfrm>
            <a:off x="1368363" y="10026327"/>
            <a:ext cx="2382012" cy="43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49785" rIns="99569" bIns="49785">
            <a:spAutoFit/>
          </a:bodyPr>
          <a:lstStyle/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&lt;firstname surname&gt;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&lt;firstname surname&gt;</a:t>
            </a:r>
          </a:p>
          <a:p>
            <a:pPr defTabSz="995363">
              <a:lnSpc>
                <a:spcPct val="90000"/>
              </a:lnSpc>
            </a:pPr>
            <a:r>
              <a:rPr lang="en-AU" sz="8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Yes / No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216532" y="539004"/>
            <a:ext cx="70924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Delivering customer-focused, efficient and secure port services: </a:t>
            </a:r>
          </a:p>
          <a:p>
            <a:r>
              <a:rPr lang="en-AU" sz="16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Upgrade and expansion of  Oldtown Port</a:t>
            </a:r>
            <a:endParaRPr lang="en-AU" sz="1800" dirty="0">
              <a:solidFill>
                <a:srgbClr val="4195D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16532" y="306720"/>
            <a:ext cx="575246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EASTERN PORT AUTHORITY</a:t>
            </a:r>
            <a:endParaRPr lang="en-AU" sz="1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AutoShape 17"/>
          <p:cNvSpPr>
            <a:spLocks noChangeArrowheads="1"/>
          </p:cNvSpPr>
          <p:nvPr/>
        </p:nvSpPr>
        <p:spPr bwMode="auto">
          <a:xfrm>
            <a:off x="216532" y="2649307"/>
            <a:ext cx="1367855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More efficient &amp; customer-focused port services</a:t>
            </a:r>
          </a:p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65</a:t>
            </a:r>
            <a:r>
              <a:rPr lang="en-US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%</a:t>
            </a:r>
          </a:p>
          <a:p>
            <a:pPr algn="ctr" defTabSz="995363"/>
            <a:endParaRPr lang="en-US" sz="1100" dirty="0">
              <a:solidFill>
                <a:srgbClr val="1A181C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2" name="AutoShape 22"/>
          <p:cNvCxnSpPr>
            <a:cxnSpLocks noChangeShapeType="1"/>
            <a:stCxn id="31" idx="3"/>
            <a:endCxn id="33" idx="1"/>
          </p:cNvCxnSpPr>
          <p:nvPr/>
        </p:nvCxnSpPr>
        <p:spPr bwMode="auto">
          <a:xfrm flipV="1">
            <a:off x="1584387" y="2523263"/>
            <a:ext cx="180140" cy="845975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AutoShape 18"/>
          <p:cNvSpPr>
            <a:spLocks noChangeArrowheads="1"/>
          </p:cNvSpPr>
          <p:nvPr/>
        </p:nvSpPr>
        <p:spPr bwMode="auto">
          <a:xfrm>
            <a:off x="1764527" y="2253263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latin typeface="Calibri" pitchFamily="34" charset="0"/>
                <a:cs typeface="Calibri" pitchFamily="34" charset="0"/>
              </a:rPr>
              <a:t>Faster cargo throughput </a:t>
            </a:r>
          </a:p>
          <a:p>
            <a:pPr algn="ctr" defTabSz="995363"/>
            <a:r>
              <a:rPr lang="en-AU" sz="900" dirty="0">
                <a:latin typeface="Calibri" pitchFamily="34" charset="0"/>
                <a:cs typeface="Calibri" pitchFamily="34" charset="0"/>
              </a:rPr>
              <a:t>40%</a:t>
            </a:r>
          </a:p>
        </p:txBody>
      </p:sp>
      <p:sp>
        <p:nvSpPr>
          <p:cNvPr id="34" name="AutoShape 18"/>
          <p:cNvSpPr>
            <a:spLocks noChangeArrowheads="1"/>
          </p:cNvSpPr>
          <p:nvPr/>
        </p:nvSpPr>
        <p:spPr bwMode="auto">
          <a:xfrm>
            <a:off x="3163170" y="2001355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Average ship turnaround time (hours)</a:t>
            </a:r>
          </a:p>
        </p:txBody>
      </p:sp>
      <p:cxnSp>
        <p:nvCxnSpPr>
          <p:cNvPr id="35" name="AutoShape 23"/>
          <p:cNvCxnSpPr>
            <a:cxnSpLocks noChangeShapeType="1"/>
            <a:endCxn id="34" idx="1"/>
          </p:cNvCxnSpPr>
          <p:nvPr/>
        </p:nvCxnSpPr>
        <p:spPr bwMode="auto">
          <a:xfrm flipV="1">
            <a:off x="2827436" y="2271355"/>
            <a:ext cx="335734" cy="251908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AutoShape 27"/>
          <p:cNvSpPr>
            <a:spLocks noChangeArrowheads="1"/>
          </p:cNvSpPr>
          <p:nvPr/>
        </p:nvSpPr>
        <p:spPr bwMode="auto">
          <a:xfrm>
            <a:off x="5912316" y="2012965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50 hours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6/2022</a:t>
            </a:r>
          </a:p>
        </p:txBody>
      </p:sp>
      <p:cxnSp>
        <p:nvCxnSpPr>
          <p:cNvPr id="38" name="AutoShape 55"/>
          <p:cNvCxnSpPr>
            <a:cxnSpLocks noChangeShapeType="1"/>
            <a:stCxn id="43" idx="3"/>
            <a:endCxn id="37" idx="1"/>
          </p:cNvCxnSpPr>
          <p:nvPr/>
        </p:nvCxnSpPr>
        <p:spPr bwMode="auto">
          <a:xfrm>
            <a:off x="5610802" y="2282965"/>
            <a:ext cx="301514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AutoShape 18"/>
          <p:cNvSpPr>
            <a:spLocks noChangeArrowheads="1"/>
          </p:cNvSpPr>
          <p:nvPr/>
        </p:nvSpPr>
        <p:spPr bwMode="auto">
          <a:xfrm>
            <a:off x="1764527" y="4165090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36000" rIns="0" bIns="36000" anchor="ctr" anchorCtr="0"/>
          <a:lstStyle/>
          <a:p>
            <a:pPr algn="ctr" defTabSz="995363"/>
            <a:r>
              <a:rPr lang="en-US" sz="900" dirty="0">
                <a:latin typeface="Calibri" pitchFamily="34" charset="0"/>
                <a:cs typeface="Calibri" pitchFamily="34" charset="0"/>
              </a:rPr>
              <a:t>Increased &amp; more diverse cargo </a:t>
            </a:r>
          </a:p>
          <a:p>
            <a:pPr algn="ctr" defTabSz="995363"/>
            <a:r>
              <a:rPr lang="en-US" sz="900" dirty="0">
                <a:latin typeface="Calibri" pitchFamily="34" charset="0"/>
                <a:cs typeface="Calibri" pitchFamily="34" charset="0"/>
              </a:rPr>
              <a:t>25%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0" name="AutoShape 22"/>
          <p:cNvCxnSpPr>
            <a:cxnSpLocks noChangeShapeType="1"/>
            <a:stCxn id="31" idx="3"/>
            <a:endCxn id="39" idx="1"/>
          </p:cNvCxnSpPr>
          <p:nvPr/>
        </p:nvCxnSpPr>
        <p:spPr bwMode="auto">
          <a:xfrm>
            <a:off x="1584387" y="3369238"/>
            <a:ext cx="180140" cy="1065852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AutoShape 18"/>
          <p:cNvSpPr>
            <a:spLocks noChangeArrowheads="1"/>
          </p:cNvSpPr>
          <p:nvPr/>
        </p:nvSpPr>
        <p:spPr bwMode="auto">
          <a:xfrm>
            <a:off x="3175402" y="3581466"/>
            <a:ext cx="1055536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endParaRPr lang="en-AU" sz="9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Total  revenue  tonnage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(per annum)	</a:t>
            </a:r>
          </a:p>
        </p:txBody>
      </p:sp>
      <p:sp>
        <p:nvSpPr>
          <p:cNvPr id="42" name="AutoShape 27"/>
          <p:cNvSpPr>
            <a:spLocks noChangeArrowheads="1"/>
          </p:cNvSpPr>
          <p:nvPr/>
        </p:nvSpPr>
        <p:spPr bwMode="auto">
          <a:xfrm>
            <a:off x="5912316" y="4410736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15%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2023/24</a:t>
            </a:r>
          </a:p>
        </p:txBody>
      </p:sp>
      <p:sp>
        <p:nvSpPr>
          <p:cNvPr id="43" name="AutoShape 19"/>
          <p:cNvSpPr>
            <a:spLocks noChangeArrowheads="1"/>
          </p:cNvSpPr>
          <p:nvPr/>
        </p:nvSpPr>
        <p:spPr bwMode="auto">
          <a:xfrm>
            <a:off x="4530802" y="2012965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75 hours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6/2017</a:t>
            </a:r>
          </a:p>
        </p:txBody>
      </p:sp>
      <p:sp>
        <p:nvSpPr>
          <p:cNvPr id="44" name="AutoShape 19"/>
          <p:cNvSpPr>
            <a:spLocks noChangeArrowheads="1"/>
          </p:cNvSpPr>
          <p:nvPr/>
        </p:nvSpPr>
        <p:spPr bwMode="auto">
          <a:xfrm>
            <a:off x="4530802" y="4408138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&lt;1%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2016/17</a:t>
            </a:r>
          </a:p>
        </p:txBody>
      </p:sp>
      <p:sp>
        <p:nvSpPr>
          <p:cNvPr id="45" name="AutoShape 17"/>
          <p:cNvSpPr>
            <a:spLocks noChangeArrowheads="1"/>
          </p:cNvSpPr>
          <p:nvPr/>
        </p:nvSpPr>
        <p:spPr bwMode="auto">
          <a:xfrm>
            <a:off x="216532" y="5939566"/>
            <a:ext cx="1367855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Safer &amp; more secure port operations</a:t>
            </a:r>
          </a:p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35</a:t>
            </a:r>
            <a:r>
              <a:rPr lang="en-US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%</a:t>
            </a:r>
          </a:p>
          <a:p>
            <a:pPr algn="ctr" defTabSz="995363"/>
            <a:endParaRPr lang="en-US" sz="1100" dirty="0">
              <a:solidFill>
                <a:srgbClr val="1A181C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6" name="AutoShape 23"/>
          <p:cNvCxnSpPr>
            <a:cxnSpLocks noChangeShapeType="1"/>
            <a:endCxn id="41" idx="1"/>
          </p:cNvCxnSpPr>
          <p:nvPr/>
        </p:nvCxnSpPr>
        <p:spPr bwMode="auto">
          <a:xfrm flipV="1">
            <a:off x="2827436" y="3851466"/>
            <a:ext cx="347966" cy="583624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AutoShape 18"/>
          <p:cNvSpPr>
            <a:spLocks noChangeArrowheads="1"/>
          </p:cNvSpPr>
          <p:nvPr/>
        </p:nvSpPr>
        <p:spPr bwMode="auto">
          <a:xfrm>
            <a:off x="1764527" y="5704348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Improved port security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20%</a:t>
            </a:r>
          </a:p>
        </p:txBody>
      </p:sp>
      <p:cxnSp>
        <p:nvCxnSpPr>
          <p:cNvPr id="48" name="AutoShape 22"/>
          <p:cNvCxnSpPr>
            <a:cxnSpLocks noChangeShapeType="1"/>
            <a:stCxn id="45" idx="3"/>
            <a:endCxn id="47" idx="1"/>
          </p:cNvCxnSpPr>
          <p:nvPr/>
        </p:nvCxnSpPr>
        <p:spPr bwMode="auto">
          <a:xfrm flipV="1">
            <a:off x="1584387" y="5974348"/>
            <a:ext cx="180140" cy="685149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AutoShape 18"/>
          <p:cNvSpPr>
            <a:spLocks noChangeArrowheads="1"/>
          </p:cNvSpPr>
          <p:nvPr/>
        </p:nvSpPr>
        <p:spPr bwMode="auto">
          <a:xfrm>
            <a:off x="3168972" y="4383899"/>
            <a:ext cx="1068396" cy="574005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% of revenue tonnage from new target industry sectors</a:t>
            </a:r>
          </a:p>
        </p:txBody>
      </p:sp>
      <p:sp>
        <p:nvSpPr>
          <p:cNvPr id="50" name="AutoShape 27"/>
          <p:cNvSpPr>
            <a:spLocks noChangeArrowheads="1"/>
          </p:cNvSpPr>
          <p:nvPr/>
        </p:nvSpPr>
        <p:spPr bwMode="auto">
          <a:xfrm>
            <a:off x="5922225" y="3610903"/>
            <a:ext cx="1060182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28  million revenue tonnes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2025/26</a:t>
            </a:r>
          </a:p>
          <a:p>
            <a:pPr algn="ctr" defTabSz="995363"/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>
            <a:off x="4530802" y="3610903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  million revenue tonnes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2016/17</a:t>
            </a:r>
          </a:p>
        </p:txBody>
      </p:sp>
      <p:cxnSp>
        <p:nvCxnSpPr>
          <p:cNvPr id="52" name="AutoShape 55"/>
          <p:cNvCxnSpPr>
            <a:cxnSpLocks noChangeShapeType="1"/>
          </p:cNvCxnSpPr>
          <p:nvPr/>
        </p:nvCxnSpPr>
        <p:spPr bwMode="auto">
          <a:xfrm>
            <a:off x="5612713" y="4651554"/>
            <a:ext cx="331793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AutoShape 55"/>
          <p:cNvCxnSpPr>
            <a:cxnSpLocks noChangeShapeType="1"/>
          </p:cNvCxnSpPr>
          <p:nvPr/>
        </p:nvCxnSpPr>
        <p:spPr bwMode="auto">
          <a:xfrm>
            <a:off x="4238472" y="3054059"/>
            <a:ext cx="333127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AutoShape 18"/>
          <p:cNvSpPr>
            <a:spLocks noChangeArrowheads="1"/>
          </p:cNvSpPr>
          <p:nvPr/>
        </p:nvSpPr>
        <p:spPr bwMode="auto">
          <a:xfrm>
            <a:off x="3151472" y="7302948"/>
            <a:ext cx="1103397" cy="564032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endParaRPr lang="en-AU" sz="9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Accident rate per km travelled on port access &amp; internal roads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	</a:t>
            </a:r>
          </a:p>
        </p:txBody>
      </p:sp>
      <p:sp>
        <p:nvSpPr>
          <p:cNvPr id="56" name="AutoShape 19"/>
          <p:cNvSpPr>
            <a:spLocks noChangeArrowheads="1"/>
          </p:cNvSpPr>
          <p:nvPr/>
        </p:nvSpPr>
        <p:spPr bwMode="auto">
          <a:xfrm>
            <a:off x="4530802" y="7314964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10.3/100million vehicle Kms travelled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2015/16</a:t>
            </a:r>
          </a:p>
        </p:txBody>
      </p:sp>
      <p:cxnSp>
        <p:nvCxnSpPr>
          <p:cNvPr id="58" name="AutoShape 23"/>
          <p:cNvCxnSpPr>
            <a:cxnSpLocks noChangeShapeType="1"/>
            <a:endCxn id="55" idx="1"/>
          </p:cNvCxnSpPr>
          <p:nvPr/>
        </p:nvCxnSpPr>
        <p:spPr bwMode="auto">
          <a:xfrm>
            <a:off x="2827436" y="7584964"/>
            <a:ext cx="324036" cy="0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5" name="AutoShape 27"/>
          <p:cNvSpPr>
            <a:spLocks noChangeArrowheads="1"/>
          </p:cNvSpPr>
          <p:nvPr/>
        </p:nvSpPr>
        <p:spPr bwMode="auto">
          <a:xfrm>
            <a:off x="5912316" y="7314964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2.5/100million vehicle Kms travelled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2024/25</a:t>
            </a:r>
          </a:p>
        </p:txBody>
      </p:sp>
      <p:sp>
        <p:nvSpPr>
          <p:cNvPr id="66" name="AutoShape 18"/>
          <p:cNvSpPr>
            <a:spLocks noChangeArrowheads="1"/>
          </p:cNvSpPr>
          <p:nvPr/>
        </p:nvSpPr>
        <p:spPr bwMode="auto">
          <a:xfrm>
            <a:off x="1764527" y="7314964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4195D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Reduced frequency of crashes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15%</a:t>
            </a:r>
          </a:p>
        </p:txBody>
      </p:sp>
      <p:cxnSp>
        <p:nvCxnSpPr>
          <p:cNvPr id="67" name="AutoShape 22"/>
          <p:cNvCxnSpPr>
            <a:cxnSpLocks noChangeShapeType="1"/>
            <a:stCxn id="45" idx="3"/>
            <a:endCxn id="66" idx="1"/>
          </p:cNvCxnSpPr>
          <p:nvPr/>
        </p:nvCxnSpPr>
        <p:spPr bwMode="auto">
          <a:xfrm>
            <a:off x="1584387" y="6659497"/>
            <a:ext cx="180140" cy="925467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AutoShape 55"/>
          <p:cNvCxnSpPr>
            <a:cxnSpLocks noChangeShapeType="1"/>
          </p:cNvCxnSpPr>
          <p:nvPr/>
        </p:nvCxnSpPr>
        <p:spPr bwMode="auto">
          <a:xfrm>
            <a:off x="5623496" y="7584964"/>
            <a:ext cx="331793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AutoShape 18"/>
          <p:cNvSpPr>
            <a:spLocks noChangeArrowheads="1"/>
          </p:cNvSpPr>
          <p:nvPr/>
        </p:nvSpPr>
        <p:spPr bwMode="auto">
          <a:xfrm>
            <a:off x="3168972" y="5237330"/>
            <a:ext cx="1068396" cy="540001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endParaRPr lang="en-AU" sz="9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No. of site blind spots	</a:t>
            </a:r>
          </a:p>
        </p:txBody>
      </p:sp>
      <p:sp>
        <p:nvSpPr>
          <p:cNvPr id="70" name="AutoShape 19"/>
          <p:cNvSpPr>
            <a:spLocks noChangeArrowheads="1"/>
          </p:cNvSpPr>
          <p:nvPr/>
        </p:nvSpPr>
        <p:spPr bwMode="auto">
          <a:xfrm>
            <a:off x="4530802" y="5264835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30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6/2017</a:t>
            </a:r>
          </a:p>
          <a:p>
            <a:pPr algn="ctr" defTabSz="995363"/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2" name="AutoShape 27"/>
          <p:cNvSpPr>
            <a:spLocks noChangeArrowheads="1"/>
          </p:cNvSpPr>
          <p:nvPr/>
        </p:nvSpPr>
        <p:spPr bwMode="auto">
          <a:xfrm>
            <a:off x="5912316" y="5244535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0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6/2022</a:t>
            </a:r>
          </a:p>
        </p:txBody>
      </p:sp>
      <p:cxnSp>
        <p:nvCxnSpPr>
          <p:cNvPr id="77" name="AutoShape 55"/>
          <p:cNvCxnSpPr>
            <a:cxnSpLocks noChangeShapeType="1"/>
          </p:cNvCxnSpPr>
          <p:nvPr/>
        </p:nvCxnSpPr>
        <p:spPr bwMode="auto">
          <a:xfrm>
            <a:off x="5600080" y="5507330"/>
            <a:ext cx="331793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AutoShape 23"/>
          <p:cNvCxnSpPr>
            <a:cxnSpLocks noChangeShapeType="1"/>
            <a:endCxn id="69" idx="1"/>
          </p:cNvCxnSpPr>
          <p:nvPr/>
        </p:nvCxnSpPr>
        <p:spPr bwMode="auto">
          <a:xfrm flipV="1">
            <a:off x="2827436" y="5507331"/>
            <a:ext cx="341536" cy="467017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AutoShape 18"/>
          <p:cNvSpPr>
            <a:spLocks noChangeArrowheads="1"/>
          </p:cNvSpPr>
          <p:nvPr/>
        </p:nvSpPr>
        <p:spPr bwMode="auto">
          <a:xfrm>
            <a:off x="4530802" y="2786473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50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(2016/17)</a:t>
            </a:r>
          </a:p>
        </p:txBody>
      </p:sp>
      <p:sp>
        <p:nvSpPr>
          <p:cNvPr id="80" name="AutoShape 18"/>
          <p:cNvSpPr>
            <a:spLocks noChangeArrowheads="1"/>
          </p:cNvSpPr>
          <p:nvPr/>
        </p:nvSpPr>
        <p:spPr bwMode="auto">
          <a:xfrm>
            <a:off x="5912316" y="2766319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168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(2021/22)</a:t>
            </a:r>
          </a:p>
        </p:txBody>
      </p:sp>
      <p:sp>
        <p:nvSpPr>
          <p:cNvPr id="81" name="AutoShape 18"/>
          <p:cNvSpPr>
            <a:spLocks noChangeArrowheads="1"/>
          </p:cNvSpPr>
          <p:nvPr/>
        </p:nvSpPr>
        <p:spPr bwMode="auto">
          <a:xfrm>
            <a:off x="3170342" y="2822129"/>
            <a:ext cx="1065657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Access to port (maximum hours per week)</a:t>
            </a:r>
          </a:p>
        </p:txBody>
      </p:sp>
      <p:cxnSp>
        <p:nvCxnSpPr>
          <p:cNvPr id="82" name="AutoShape 55"/>
          <p:cNvCxnSpPr>
            <a:cxnSpLocks noChangeShapeType="1"/>
          </p:cNvCxnSpPr>
          <p:nvPr/>
        </p:nvCxnSpPr>
        <p:spPr bwMode="auto">
          <a:xfrm>
            <a:off x="5587072" y="3036336"/>
            <a:ext cx="333127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AutoShape 23"/>
          <p:cNvCxnSpPr>
            <a:cxnSpLocks noChangeShapeType="1"/>
            <a:endCxn id="81" idx="1"/>
          </p:cNvCxnSpPr>
          <p:nvPr/>
        </p:nvCxnSpPr>
        <p:spPr bwMode="auto">
          <a:xfrm>
            <a:off x="2827436" y="2523263"/>
            <a:ext cx="342906" cy="568866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AutoShape 23"/>
          <p:cNvCxnSpPr>
            <a:cxnSpLocks noChangeShapeType="1"/>
            <a:endCxn id="49" idx="1"/>
          </p:cNvCxnSpPr>
          <p:nvPr/>
        </p:nvCxnSpPr>
        <p:spPr bwMode="auto">
          <a:xfrm>
            <a:off x="2827436" y="4435090"/>
            <a:ext cx="341536" cy="235812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AutoShape 23"/>
          <p:cNvCxnSpPr>
            <a:cxnSpLocks noChangeShapeType="1"/>
            <a:endCxn id="90" idx="1"/>
          </p:cNvCxnSpPr>
          <p:nvPr/>
        </p:nvCxnSpPr>
        <p:spPr bwMode="auto">
          <a:xfrm>
            <a:off x="2827436" y="5974348"/>
            <a:ext cx="341536" cy="329508"/>
          </a:xfrm>
          <a:prstGeom prst="straightConnector1">
            <a:avLst/>
          </a:prstGeom>
          <a:noFill/>
          <a:ln w="19050">
            <a:solidFill>
              <a:srgbClr val="4195D3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AutoShape 55"/>
          <p:cNvCxnSpPr>
            <a:cxnSpLocks noChangeShapeType="1"/>
          </p:cNvCxnSpPr>
          <p:nvPr/>
        </p:nvCxnSpPr>
        <p:spPr bwMode="auto">
          <a:xfrm>
            <a:off x="4265287" y="4651554"/>
            <a:ext cx="333127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AutoShape 55"/>
          <p:cNvCxnSpPr>
            <a:cxnSpLocks noChangeShapeType="1"/>
          </p:cNvCxnSpPr>
          <p:nvPr/>
        </p:nvCxnSpPr>
        <p:spPr bwMode="auto">
          <a:xfrm>
            <a:off x="4245815" y="3851466"/>
            <a:ext cx="333127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AutoShape 55"/>
          <p:cNvCxnSpPr>
            <a:cxnSpLocks noChangeShapeType="1"/>
          </p:cNvCxnSpPr>
          <p:nvPr/>
        </p:nvCxnSpPr>
        <p:spPr bwMode="auto">
          <a:xfrm>
            <a:off x="4275596" y="5507330"/>
            <a:ext cx="333127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AutoShape 55"/>
          <p:cNvCxnSpPr>
            <a:cxnSpLocks noChangeShapeType="1"/>
          </p:cNvCxnSpPr>
          <p:nvPr/>
        </p:nvCxnSpPr>
        <p:spPr bwMode="auto">
          <a:xfrm>
            <a:off x="4254503" y="6295461"/>
            <a:ext cx="333127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" name="AutoShape 18"/>
          <p:cNvSpPr>
            <a:spLocks noChangeArrowheads="1"/>
          </p:cNvSpPr>
          <p:nvPr/>
        </p:nvSpPr>
        <p:spPr bwMode="auto">
          <a:xfrm>
            <a:off x="3168972" y="6033855"/>
            <a:ext cx="1068396" cy="540001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endParaRPr lang="en-AU" sz="9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Number of breaches of maritime security regulations	</a:t>
            </a:r>
          </a:p>
        </p:txBody>
      </p:sp>
      <p:sp>
        <p:nvSpPr>
          <p:cNvPr id="91" name="AutoShape 19"/>
          <p:cNvSpPr>
            <a:spLocks noChangeArrowheads="1"/>
          </p:cNvSpPr>
          <p:nvPr/>
        </p:nvSpPr>
        <p:spPr bwMode="auto">
          <a:xfrm>
            <a:off x="5912316" y="6013427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0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6/2017</a:t>
            </a:r>
          </a:p>
          <a:p>
            <a:pPr algn="ctr" defTabSz="995363"/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AutoShape 19"/>
          <p:cNvSpPr>
            <a:spLocks noChangeArrowheads="1"/>
          </p:cNvSpPr>
          <p:nvPr/>
        </p:nvSpPr>
        <p:spPr bwMode="auto">
          <a:xfrm>
            <a:off x="4530802" y="5993599"/>
            <a:ext cx="1080000" cy="54000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C4DFF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10</a:t>
            </a:r>
          </a:p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6/2017</a:t>
            </a:r>
          </a:p>
          <a:p>
            <a:pPr algn="ctr" defTabSz="995363"/>
            <a:endParaRPr lang="en-AU" sz="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3" name="AutoShape 55"/>
          <p:cNvCxnSpPr>
            <a:cxnSpLocks noChangeShapeType="1"/>
          </p:cNvCxnSpPr>
          <p:nvPr/>
        </p:nvCxnSpPr>
        <p:spPr bwMode="auto">
          <a:xfrm>
            <a:off x="4265286" y="7584964"/>
            <a:ext cx="333127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AutoShape 55"/>
          <p:cNvCxnSpPr>
            <a:cxnSpLocks noChangeShapeType="1"/>
          </p:cNvCxnSpPr>
          <p:nvPr/>
        </p:nvCxnSpPr>
        <p:spPr bwMode="auto">
          <a:xfrm>
            <a:off x="4275596" y="2271355"/>
            <a:ext cx="333127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5" name="AutoShape 55"/>
          <p:cNvCxnSpPr>
            <a:cxnSpLocks noChangeShapeType="1"/>
          </p:cNvCxnSpPr>
          <p:nvPr/>
        </p:nvCxnSpPr>
        <p:spPr bwMode="auto">
          <a:xfrm>
            <a:off x="5598746" y="3878202"/>
            <a:ext cx="333127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AutoShape 55"/>
          <p:cNvCxnSpPr>
            <a:cxnSpLocks noChangeShapeType="1"/>
          </p:cNvCxnSpPr>
          <p:nvPr/>
        </p:nvCxnSpPr>
        <p:spPr bwMode="auto">
          <a:xfrm>
            <a:off x="5612713" y="6244348"/>
            <a:ext cx="333127" cy="0"/>
          </a:xfrm>
          <a:prstGeom prst="straightConnector1">
            <a:avLst/>
          </a:prstGeom>
          <a:noFill/>
          <a:ln w="19050">
            <a:solidFill>
              <a:srgbClr val="C4DFF6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IMS Individual Investment">
      <a:dk1>
        <a:srgbClr val="000000"/>
      </a:dk1>
      <a:lt1>
        <a:srgbClr val="FFFFFF"/>
      </a:lt1>
      <a:dk2>
        <a:srgbClr val="4195D3"/>
      </a:dk2>
      <a:lt2>
        <a:srgbClr val="FFFFFF"/>
      </a:lt2>
      <a:accent1>
        <a:srgbClr val="1665A1"/>
      </a:accent1>
      <a:accent2>
        <a:srgbClr val="00557E"/>
      </a:accent2>
      <a:accent3>
        <a:srgbClr val="4195D3"/>
      </a:accent3>
      <a:accent4>
        <a:srgbClr val="C4DFF6"/>
      </a:accent4>
      <a:accent5>
        <a:srgbClr val="DAEDEF"/>
      </a:accent5>
      <a:accent6>
        <a:srgbClr val="FFFFFF"/>
      </a:accent6>
      <a:hlink>
        <a:srgbClr val="FFFFFF"/>
      </a:hlink>
      <a:folHlink>
        <a:srgbClr val="1665A1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636</TotalTime>
  <Words>205</Words>
  <Application>Microsoft Office PowerPoint</Application>
  <PresentationFormat>Custom</PresentationFormat>
  <Paragraphs>73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</vt:lpstr>
      <vt:lpstr>PowerPoint Presentation</vt:lpstr>
    </vt:vector>
  </TitlesOfParts>
  <Company>SGOP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rf</dc:creator>
  <cp:lastModifiedBy>Julie Marsal</cp:lastModifiedBy>
  <cp:revision>53</cp:revision>
  <cp:lastPrinted>2012-07-19T06:28:10Z</cp:lastPrinted>
  <dcterms:created xsi:type="dcterms:W3CDTF">2010-06-16T00:25:07Z</dcterms:created>
  <dcterms:modified xsi:type="dcterms:W3CDTF">2017-06-14T01:08:23Z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b06159a2-df68-4bc3-99bb-d1f9d6f1a039</vt:lpwstr>
  </property>
  <property fmtid="{D5CDD505-2E9C-101B-9397-08002B2CF9AE}" pid="3" name="PSPFClassification">
    <vt:lpwstr>Do Not Mark</vt:lpwstr>
  </property>
</Properties>
</file>